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339" r:id="rId2"/>
    <p:sldId id="376" r:id="rId3"/>
    <p:sldId id="371" r:id="rId4"/>
    <p:sldId id="379" r:id="rId5"/>
    <p:sldId id="386" r:id="rId6"/>
    <p:sldId id="381" r:id="rId7"/>
    <p:sldId id="382" r:id="rId8"/>
    <p:sldId id="384" r:id="rId9"/>
    <p:sldId id="385" r:id="rId10"/>
    <p:sldId id="383" r:id="rId11"/>
    <p:sldId id="343" r:id="rId12"/>
  </p:sldIdLst>
  <p:sldSz cx="9144000" cy="6858000" type="screen4x3"/>
  <p:notesSz cx="9866313" cy="6735763"/>
  <p:defaultTextStyle>
    <a:defPPr>
      <a:defRPr lang="hu-H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22E"/>
    <a:srgbClr val="727169"/>
    <a:srgbClr val="58000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83824" autoAdjust="0"/>
  </p:normalViewPr>
  <p:slideViewPr>
    <p:cSldViewPr snapToObjects="1">
      <p:cViewPr varScale="1">
        <p:scale>
          <a:sx n="114" d="100"/>
          <a:sy n="114" d="100"/>
        </p:scale>
        <p:origin x="7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8" y="2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B989C2-9ADA-4B55-B35C-C823A36CBDCE}" type="datetimeFigureOut">
              <a:rPr lang="hu-HU"/>
              <a:pPr>
                <a:defRPr/>
              </a:pPr>
              <a:t>2021. 08. 31.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7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8" y="6397807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A19E77-E672-4B5F-90E0-2FA14C21D7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21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8" y="2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560150-D6F4-49DF-815C-AE4C086418D2}" type="datetimeFigureOut">
              <a:rPr lang="hu-HU"/>
              <a:pPr>
                <a:defRPr/>
              </a:pPr>
              <a:t>2021. 08. 31.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6" tIns="45677" rIns="91356" bIns="45677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356" tIns="45677" rIns="91356" bIns="45677" rtlCol="0">
            <a:normAutofit/>
          </a:bodyPr>
          <a:lstStyle/>
          <a:p>
            <a:pPr lvl="0"/>
            <a:r>
              <a:rPr lang="et-EE" noProof="0"/>
              <a:t>Click to edit Master text styles</a:t>
            </a:r>
          </a:p>
          <a:p>
            <a:pPr lvl="1"/>
            <a:r>
              <a:rPr lang="et-EE" noProof="0"/>
              <a:t>Second level</a:t>
            </a:r>
          </a:p>
          <a:p>
            <a:pPr lvl="2"/>
            <a:r>
              <a:rPr lang="et-EE" noProof="0"/>
              <a:t>Third level</a:t>
            </a:r>
          </a:p>
          <a:p>
            <a:pPr lvl="3"/>
            <a:r>
              <a:rPr lang="et-EE" noProof="0"/>
              <a:t>Fourth level</a:t>
            </a:r>
          </a:p>
          <a:p>
            <a:pPr lvl="4"/>
            <a:r>
              <a:rPr lang="et-EE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7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8" y="6397807"/>
            <a:ext cx="4275401" cy="336788"/>
          </a:xfrm>
          <a:prstGeom prst="rect">
            <a:avLst/>
          </a:prstGeom>
        </p:spPr>
        <p:txBody>
          <a:bodyPr vert="horz" lIns="91356" tIns="45677" rIns="91356" bIns="456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BD4162-7756-49E1-A006-D16B8C3591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595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2E6C-EB9B-4CCC-A640-B301B63D543F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25BD-B44E-43A8-A35B-8A8B2293A0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FB80-A41C-4CBD-8348-430FBE2079A8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FF43D-BAC5-44B2-82D4-DCF3BA4277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0267-4F96-4E8F-938F-64889ABF0A34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6BE6-566E-4929-AFEF-F1DBF3189D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5C87-6DB6-4C72-A171-A6028DF04D15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DDA3-2A7C-494C-88CF-5D2627F1F7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78A1-3AF7-4FC2-8BB8-EAF66BE5B395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0580-0BF5-4F71-9317-7A7E247A16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070C-6B8D-4371-8367-6A3A5E8B8864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CDC1-A81E-4E45-89B8-8F4C65D60D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DF98-5055-495D-8FB7-3D89F006FE7D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562A-6E67-4D62-A47C-7536CB7AB0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D005-6E2C-4FBD-A569-D8584C3E4F4B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1E7C-7623-4CB9-AF3F-AAC06E1432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445A-C609-4DFA-B356-C44BEAE428BF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0F14-9245-4E29-95EE-42E3E8DD1C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1170-4B30-44A9-8783-CE3A87EF2FA1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D027-3E1F-4C98-92B0-78DD4D16A2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7F66-1EF5-4D37-BACB-B083AA7AC5E9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B085-4B8D-4C29-BEFA-1E37789FA7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E605CF-545A-4CD8-9B3E-B96729F12373}" type="datetime1">
              <a:rPr lang="cs-CZ"/>
              <a:pPr>
                <a:defRPr/>
              </a:pPr>
              <a:t>31.08.2021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B5782-FD1F-426D-B99D-C24A57E321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zie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mate.hu/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ktori.h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EF7EE521-08B3-496E-8B1F-554C7011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402902" y="6329213"/>
            <a:ext cx="9137650" cy="41215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chemeClr val="tx1"/>
                </a:solidFill>
                <a:cs typeface="Times New Roman" pitchFamily="18" charset="0"/>
              </a:rPr>
              <a:t>MATE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, 2100 </a:t>
            </a:r>
            <a:r>
              <a:rPr lang="en-US" sz="1400" dirty="0" err="1">
                <a:solidFill>
                  <a:schemeClr val="tx1"/>
                </a:solidFill>
                <a:cs typeface="Times New Roman" pitchFamily="18" charset="0"/>
              </a:rPr>
              <a:t>Gödöll</a:t>
            </a:r>
            <a:r>
              <a:rPr lang="hu-HU" sz="1400" dirty="0">
                <a:solidFill>
                  <a:schemeClr val="tx1"/>
                </a:solidFill>
                <a:cs typeface="Times New Roman" pitchFamily="18" charset="0"/>
              </a:rPr>
              <a:t>ő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cs typeface="Times New Roman" pitchFamily="18" charset="0"/>
              </a:rPr>
              <a:t>Páter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Times New Roman" pitchFamily="18" charset="0"/>
              </a:rPr>
              <a:t>Károly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Times New Roman" pitchFamily="18" charset="0"/>
              </a:rPr>
              <a:t>utca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1. </a:t>
            </a:r>
            <a:r>
              <a:rPr lang="hu-HU" sz="1400" dirty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Tel.: 06-28-522-000</a:t>
            </a:r>
            <a:r>
              <a:rPr lang="hu-HU" sz="1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Fax: 06-28-410-804</a:t>
            </a:r>
            <a:r>
              <a:rPr lang="hu-HU" sz="1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E-mail: 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  <a:hlinkClick r:id="rId3"/>
              </a:rPr>
              <a:t>info@szie.hu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</a:t>
            </a:r>
            <a:endParaRPr lang="hu-H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06628" y="2267143"/>
            <a:ext cx="6130203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General </a:t>
            </a:r>
            <a:r>
              <a:rPr lang="hu-HU" sz="40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Information</a:t>
            </a:r>
            <a:r>
              <a:rPr lang="hu-HU" sz="40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 </a:t>
            </a:r>
            <a:r>
              <a:rPr lang="hu-HU" sz="40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on</a:t>
            </a:r>
            <a:r>
              <a:rPr lang="hu-HU" sz="40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 </a:t>
            </a:r>
          </a:p>
          <a:p>
            <a:pPr algn="ctr"/>
            <a:r>
              <a:rPr lang="hu-HU" sz="40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Doctoral</a:t>
            </a:r>
            <a:r>
              <a:rPr lang="hu-HU" sz="40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 </a:t>
            </a:r>
            <a:r>
              <a:rPr lang="hu-HU" sz="40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Studies</a:t>
            </a:r>
            <a:r>
              <a:rPr lang="hu-HU" sz="40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 </a:t>
            </a:r>
          </a:p>
          <a:p>
            <a:pPr algn="ctr"/>
            <a:r>
              <a:rPr lang="hu-HU" sz="40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Gödöllő and Buda Campus</a:t>
            </a:r>
          </a:p>
          <a:p>
            <a:pPr algn="ctr"/>
            <a:endParaRPr lang="hu-HU" sz="4000" b="1" dirty="0">
              <a:solidFill>
                <a:srgbClr val="274E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,serif"/>
              <a:ea typeface="Droid Sans Fallback"/>
              <a:cs typeface="Droid Sans Fallback"/>
            </a:endParaRPr>
          </a:p>
          <a:p>
            <a:pPr algn="ctr"/>
            <a:r>
              <a:rPr lang="hu-HU" sz="25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September</a:t>
            </a:r>
            <a:r>
              <a:rPr lang="hu-HU" sz="25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  <a:cs typeface="Droid Sans Fallback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85223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81FEB8B-7B1A-4117-AF11-FAC4DEF7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0559E2F-995F-466C-B50A-6E7BEB5DEC2C}"/>
              </a:ext>
            </a:extLst>
          </p:cNvPr>
          <p:cNvSpPr txBox="1">
            <a:spLocks/>
          </p:cNvSpPr>
          <p:nvPr/>
        </p:nvSpPr>
        <p:spPr bwMode="auto">
          <a:xfrm>
            <a:off x="695532" y="6400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PhD 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decree</a:t>
            </a:r>
            <a:endParaRPr lang="en-US" sz="3200" b="1" dirty="0">
              <a:solidFill>
                <a:srgbClr val="09422E"/>
              </a:solidFill>
            </a:endParaRP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6078B6E8-3A4A-4D62-841B-995AED3C4931}"/>
              </a:ext>
            </a:extLst>
          </p:cNvPr>
          <p:cNvSpPr txBox="1">
            <a:spLocks/>
          </p:cNvSpPr>
          <p:nvPr/>
        </p:nvSpPr>
        <p:spPr bwMode="auto">
          <a:xfrm>
            <a:off x="1295400" y="1939512"/>
            <a:ext cx="7741096" cy="41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</a:t>
            </a:r>
            <a:r>
              <a:rPr lang="hu-HU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dirty="0">
              <a:solidFill>
                <a:srgbClr val="0942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 </a:t>
            </a:r>
            <a:r>
              <a:rPr lang="hu-HU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credits</a:t>
            </a:r>
            <a:endParaRPr lang="en-US" b="1" dirty="0">
              <a:solidFill>
                <a:srgbClr val="0942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obtaining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rium</a:t>
            </a:r>
            <a:r>
              <a:rPr lang="en-US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DS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</a:t>
            </a:r>
            <a:r>
              <a:rPr lang="hu-HU" b="1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Defending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thesis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b="1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defence</a:t>
            </a:r>
            <a:r>
              <a:rPr lang="hu-HU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solidFill>
                <a:srgbClr val="0942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0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6387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8612" name="Szövegdoboz 4"/>
          <p:cNvSpPr txBox="1">
            <a:spLocks noChangeArrowheads="1"/>
          </p:cNvSpPr>
          <p:nvPr/>
        </p:nvSpPr>
        <p:spPr bwMode="auto">
          <a:xfrm>
            <a:off x="376135" y="98717"/>
            <a:ext cx="5774763" cy="142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hu-HU" sz="29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Programmes</a:t>
            </a:r>
            <a:r>
              <a:rPr lang="hu-HU" sz="29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 </a:t>
            </a:r>
          </a:p>
          <a:p>
            <a:pPr algn="ctr">
              <a:defRPr/>
            </a:pPr>
            <a:r>
              <a:rPr lang="hu-HU" sz="29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for</a:t>
            </a:r>
            <a:r>
              <a:rPr lang="hu-HU" sz="29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 </a:t>
            </a:r>
          </a:p>
          <a:p>
            <a:pPr algn="ctr">
              <a:defRPr/>
            </a:pPr>
            <a:r>
              <a:rPr lang="hu-HU" sz="29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international</a:t>
            </a:r>
            <a:r>
              <a:rPr lang="hu-HU" sz="2900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 </a:t>
            </a:r>
            <a:r>
              <a:rPr lang="hu-HU" sz="2900" b="1" dirty="0" err="1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</a:rPr>
              <a:t>students</a:t>
            </a:r>
            <a:endParaRPr lang="hu-HU" sz="2900" b="1" dirty="0">
              <a:solidFill>
                <a:srgbClr val="274E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,serif"/>
            </a:endParaRPr>
          </a:p>
        </p:txBody>
      </p:sp>
      <p:sp>
        <p:nvSpPr>
          <p:cNvPr id="68614" name="Téglalap 6"/>
          <p:cNvSpPr>
            <a:spLocks noChangeArrowheads="1"/>
          </p:cNvSpPr>
          <p:nvPr/>
        </p:nvSpPr>
        <p:spPr bwMode="auto">
          <a:xfrm>
            <a:off x="827376" y="2636923"/>
            <a:ext cx="7592134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hu-HU" altLang="hu-HU" b="1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</a:rPr>
              <a:t>	</a:t>
            </a:r>
            <a:r>
              <a:rPr lang="hu-HU" altLang="hu-HU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</a:rPr>
              <a:t>	</a:t>
            </a:r>
          </a:p>
        </p:txBody>
      </p:sp>
      <p:sp>
        <p:nvSpPr>
          <p:cNvPr id="68615" name="Szövegdoboz 7"/>
          <p:cNvSpPr txBox="1">
            <a:spLocks noChangeArrowheads="1"/>
          </p:cNvSpPr>
          <p:nvPr/>
        </p:nvSpPr>
        <p:spPr bwMode="auto">
          <a:xfrm>
            <a:off x="1288934" y="4688181"/>
            <a:ext cx="7532118" cy="12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hu-HU" altLang="hu-HU" dirty="0">
              <a:solidFill>
                <a:srgbClr val="274E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,serif"/>
              <a:ea typeface="Droid Sans Fallback"/>
            </a:endParaRPr>
          </a:p>
          <a:p>
            <a:pPr eaLnBrk="1" hangingPunct="1">
              <a:defRPr/>
            </a:pPr>
            <a:r>
              <a:rPr lang="hu-HU" altLang="hu-HU" dirty="0">
                <a:solidFill>
                  <a:srgbClr val="274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,serif"/>
                <a:ea typeface="Droid Sans Fallback"/>
              </a:rPr>
              <a:t> </a:t>
            </a:r>
          </a:p>
          <a:p>
            <a:pPr eaLnBrk="1" hangingPunct="1">
              <a:defRPr/>
            </a:pPr>
            <a:endParaRPr lang="hu-HU" altLang="hu-HU" dirty="0">
              <a:solidFill>
                <a:srgbClr val="0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23506" y="1585824"/>
            <a:ext cx="5757697" cy="3822575"/>
          </a:xfrm>
          <a:prstGeom prst="rect">
            <a:avLst/>
          </a:prstGeom>
          <a:noFill/>
        </p:spPr>
        <p:txBody>
          <a:bodyPr wrap="square" lIns="82287" tIns="41143" rIns="82287" bIns="41143">
            <a:spAutoFit/>
          </a:bodyPr>
          <a:lstStyle/>
          <a:p>
            <a:pPr>
              <a:defRPr/>
            </a:pPr>
            <a:endParaRPr lang="hu-HU" dirty="0">
              <a:solidFill>
                <a:prstClr val="black"/>
              </a:solidFill>
            </a:endParaRPr>
          </a:p>
          <a:p>
            <a:pPr marL="308610" indent="-30861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hu-HU" dirty="0" err="1">
                <a:solidFill>
                  <a:prstClr val="black"/>
                </a:solidFill>
                <a:latin typeface="+mn-lt"/>
              </a:rPr>
              <a:t>Orientation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Week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dirty="0" err="1">
                <a:solidFill>
                  <a:prstClr val="black"/>
                </a:solidFill>
                <a:latin typeface="+mn-lt"/>
              </a:rPr>
              <a:t>Researcher’s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Night</a:t>
            </a:r>
            <a:endParaRPr lang="hu-HU" dirty="0">
              <a:solidFill>
                <a:prstClr val="black"/>
              </a:solidFill>
              <a:latin typeface="+mn-lt"/>
            </a:endParaRP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dirty="0">
                <a:solidFill>
                  <a:prstClr val="black"/>
                </a:solidFill>
                <a:latin typeface="+mn-lt"/>
              </a:rPr>
              <a:t>International Opening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Ceremony</a:t>
            </a:r>
            <a:endParaRPr lang="hu-HU" dirty="0">
              <a:solidFill>
                <a:prstClr val="black"/>
              </a:solidFill>
              <a:latin typeface="+mn-lt"/>
            </a:endParaRP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dirty="0" err="1">
                <a:solidFill>
                  <a:prstClr val="black"/>
                </a:solidFill>
                <a:latin typeface="+mn-lt"/>
              </a:rPr>
              <a:t>Cultural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events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(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international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dinner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,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Hungarian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folkdance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teaching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,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sports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n-lt"/>
              </a:rPr>
              <a:t>competitions</a:t>
            </a:r>
            <a:r>
              <a:rPr lang="hu-HU" dirty="0">
                <a:solidFill>
                  <a:prstClr val="black"/>
                </a:solidFill>
                <a:latin typeface="+mn-lt"/>
              </a:rPr>
              <a:t> etc.)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Hungarian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language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course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is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offered</a:t>
            </a:r>
            <a:endParaRPr lang="hu-HU" altLang="hu-HU" dirty="0">
              <a:solidFill>
                <a:prstClr val="black"/>
              </a:solidFill>
              <a:latin typeface="+mn-lt"/>
            </a:endParaRP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Plant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, farm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visits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Participation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on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scientific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conferences </a:t>
            </a:r>
          </a:p>
          <a:p>
            <a:pPr marL="308610" indent="-308610">
              <a:buFont typeface="Wingdings" panose="05000000000000000000" pitchFamily="2" charset="2"/>
              <a:buChar char="Ø"/>
              <a:defRPr/>
            </a:pP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Community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garden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in Gödöllő (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grow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your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own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veggies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 and </a:t>
            </a:r>
            <a:r>
              <a:rPr lang="hu-HU" altLang="hu-HU" dirty="0" err="1">
                <a:solidFill>
                  <a:prstClr val="black"/>
                </a:solidFill>
                <a:latin typeface="+mn-lt"/>
              </a:rPr>
              <a:t>herbs</a:t>
            </a:r>
            <a:r>
              <a:rPr lang="hu-HU" altLang="hu-HU" dirty="0">
                <a:solidFill>
                  <a:prstClr val="black"/>
                </a:solidFill>
                <a:latin typeface="+mn-lt"/>
              </a:rPr>
              <a:t>): https://www.facebook.com/SZIA-Agroecological-Garden-of-MATE-112538517117241/</a:t>
            </a:r>
          </a:p>
          <a:p>
            <a:pPr>
              <a:defRPr/>
            </a:pP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1" y="5257067"/>
            <a:ext cx="2515002" cy="1502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09" y="4984143"/>
            <a:ext cx="2614536" cy="1742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01" y="5106390"/>
            <a:ext cx="2156058" cy="1683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736" y="2578781"/>
            <a:ext cx="1787509" cy="2293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7118069-8E94-4700-8402-7EE7BD575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9102" y="342827"/>
            <a:ext cx="3717531" cy="19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4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10048026-4D1F-43E0-980E-0952EF8B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8124204" cy="5302026"/>
          </a:xfrm>
        </p:spPr>
        <p:txBody>
          <a:bodyPr/>
          <a:lstStyle/>
          <a:p>
            <a:pPr algn="l" eaLnBrk="1" hangingPunct="1"/>
            <a:r>
              <a:rPr lang="en-US" sz="1800" dirty="0">
                <a:solidFill>
                  <a:srgbClr val="09422E"/>
                </a:solidFill>
                <a:cs typeface="Times New Roman" pitchFamily="18" charset="0"/>
              </a:rPr>
              <a:t>		</a:t>
            </a:r>
          </a:p>
          <a:p>
            <a:pPr algn="l" eaLnBrk="1" hangingPunct="1"/>
            <a:r>
              <a:rPr lang="hu-HU" sz="18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</a:p>
          <a:p>
            <a:pPr algn="l" eaLnBrk="1" hangingPunct="1"/>
            <a:r>
              <a:rPr lang="hu-HU" sz="18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</a:p>
          <a:p>
            <a:pPr algn="l" eaLnBrk="1" hangingPunct="1"/>
            <a:r>
              <a:rPr lang="hu-HU" sz="18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</a:p>
          <a:p>
            <a:pPr algn="l" eaLnBrk="1" hangingPunct="1"/>
            <a:r>
              <a:rPr lang="hu-HU" sz="18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Mónika TÖRÖK-HAJDÚ</a:t>
            </a: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  <a:r>
              <a:rPr lang="en-US" sz="2200" dirty="0">
                <a:solidFill>
                  <a:srgbClr val="09422E"/>
                </a:solidFill>
              </a:rPr>
              <a:t>Head of </a:t>
            </a:r>
            <a:r>
              <a:rPr lang="hu-HU" sz="2200" dirty="0">
                <a:solidFill>
                  <a:srgbClr val="09422E"/>
                </a:solidFill>
              </a:rPr>
              <a:t>DHC</a:t>
            </a:r>
            <a:br>
              <a:rPr lang="en-US" sz="2200" dirty="0">
                <a:solidFill>
                  <a:srgbClr val="09422E"/>
                </a:solidFill>
              </a:rPr>
            </a:br>
            <a:r>
              <a:rPr lang="hu-HU" sz="2200" dirty="0">
                <a:solidFill>
                  <a:srgbClr val="09422E"/>
                </a:solidFill>
              </a:rPr>
              <a:t>			</a:t>
            </a:r>
            <a:r>
              <a:rPr lang="en-US" sz="2200" dirty="0">
                <a:solidFill>
                  <a:srgbClr val="09422E"/>
                </a:solidFill>
              </a:rPr>
              <a:t>Doctoral</a:t>
            </a:r>
            <a:r>
              <a:rPr lang="hu-HU" sz="2200" dirty="0">
                <a:solidFill>
                  <a:srgbClr val="09422E"/>
                </a:solidFill>
              </a:rPr>
              <a:t> and</a:t>
            </a:r>
            <a:r>
              <a:rPr lang="en-US" sz="2200" dirty="0">
                <a:solidFill>
                  <a:srgbClr val="09422E"/>
                </a:solidFill>
              </a:rPr>
              <a:t> Habilitation </a:t>
            </a:r>
            <a:r>
              <a:rPr lang="hu-HU" sz="2200" dirty="0">
                <a:solidFill>
                  <a:srgbClr val="09422E"/>
                </a:solidFill>
              </a:rPr>
              <a:t>Centre, Gödöllő</a:t>
            </a:r>
            <a:endParaRPr lang="hu-HU" sz="22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Zsuzsanna TASSY</a:t>
            </a:r>
            <a:endParaRPr lang="en-US" sz="22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  <a:r>
              <a:rPr lang="hu-HU" sz="2200" dirty="0" err="1">
                <a:solidFill>
                  <a:srgbClr val="09422E"/>
                </a:solidFill>
                <a:cs typeface="Times New Roman" pitchFamily="18" charset="0"/>
              </a:rPr>
              <a:t>international</a:t>
            </a:r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2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endParaRPr lang="hu-HU" sz="22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</a:rPr>
              <a:t>			</a:t>
            </a:r>
            <a:r>
              <a:rPr lang="en-US" sz="2200" dirty="0">
                <a:solidFill>
                  <a:srgbClr val="09422E"/>
                </a:solidFill>
              </a:rPr>
              <a:t>Doctoral</a:t>
            </a:r>
            <a:r>
              <a:rPr lang="hu-HU" sz="2200" dirty="0">
                <a:solidFill>
                  <a:srgbClr val="09422E"/>
                </a:solidFill>
              </a:rPr>
              <a:t> and</a:t>
            </a:r>
            <a:r>
              <a:rPr lang="en-US" sz="2200" dirty="0">
                <a:solidFill>
                  <a:srgbClr val="09422E"/>
                </a:solidFill>
              </a:rPr>
              <a:t> Habilitation </a:t>
            </a:r>
            <a:r>
              <a:rPr lang="hu-HU" sz="2200" dirty="0">
                <a:solidFill>
                  <a:srgbClr val="09422E"/>
                </a:solidFill>
              </a:rPr>
              <a:t>Centre, Gödöllő</a:t>
            </a:r>
            <a:endParaRPr lang="hu-HU" sz="22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</a:p>
          <a:p>
            <a:pPr algn="l" eaLnBrk="1" hangingPunct="1"/>
            <a:r>
              <a:rPr lang="hu-HU" sz="2200" dirty="0">
                <a:solidFill>
                  <a:srgbClr val="09422E"/>
                </a:solidFill>
                <a:cs typeface="Times New Roman" pitchFamily="18" charset="0"/>
              </a:rPr>
              <a:t>			</a:t>
            </a:r>
            <a:endParaRPr lang="en-US" sz="2400" dirty="0">
              <a:solidFill>
                <a:srgbClr val="09422E"/>
              </a:solidFill>
              <a:cs typeface="Times New Roman" pitchFamily="18" charset="0"/>
            </a:endParaRPr>
          </a:p>
        </p:txBody>
      </p:sp>
      <p:sp>
        <p:nvSpPr>
          <p:cNvPr id="3077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1295400" y="6477000"/>
            <a:ext cx="7620000" cy="2444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Szent István Egyetem, 2100 Gödöll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ő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, Páter Károly utca 1. 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,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Tel.: 06-28-522-000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Fax: 06-28-410-804</a:t>
            </a:r>
            <a:r>
              <a:rPr lang="hu-HU" sz="90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E-mail: 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  <a:hlinkClick r:id="rId3"/>
              </a:rPr>
              <a:t>info@szie.hu</a:t>
            </a:r>
            <a:r>
              <a:rPr lang="en-US" sz="900">
                <a:solidFill>
                  <a:prstClr val="black"/>
                </a:solidFill>
                <a:cs typeface="Times New Roman" pitchFamily="18" charset="0"/>
              </a:rPr>
              <a:t>                                                          </a:t>
            </a:r>
            <a:endParaRPr lang="hu-HU" sz="9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900" dirty="0">
                <a:solidFill>
                  <a:prstClr val="black"/>
                </a:solidFill>
                <a:latin typeface="Calibri"/>
                <a:ea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6762" y="660038"/>
            <a:ext cx="8484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9422E"/>
                </a:solidFill>
                <a:latin typeface="+mn-lt"/>
              </a:rPr>
              <a:t>ADMINISTRATION: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Who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to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contact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(Gödöllő and Buda)?</a:t>
            </a:r>
          </a:p>
          <a:p>
            <a:pPr algn="ctr"/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Colleagues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at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DHC and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at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the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student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hostel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19792"/>
            <a:ext cx="961161" cy="119751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DF39263-592E-4965-8410-44F929D5E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115" y="3842712"/>
            <a:ext cx="90228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9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90770778-21F1-4FCC-874E-C98EF27A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179512" y="1320390"/>
            <a:ext cx="8961313" cy="5420978"/>
          </a:xfrm>
        </p:spPr>
        <p:txBody>
          <a:bodyPr/>
          <a:lstStyle/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</a:p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Dr. Zsuzsanna TARR</a:t>
            </a:r>
          </a:p>
          <a:p>
            <a:pPr algn="l" eaLnBrk="1" hangingPunct="1"/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hu-HU" sz="2400" dirty="0" err="1">
                <a:solidFill>
                  <a:srgbClr val="09422E"/>
                </a:solidFill>
                <a:cs typeface="Times New Roman" pitchFamily="18" charset="0"/>
              </a:rPr>
              <a:t>Director</a:t>
            </a:r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 of International Relations Centre </a:t>
            </a:r>
          </a:p>
          <a:p>
            <a:pPr algn="l" eaLnBrk="1" hangingPunct="1"/>
            <a:endParaRPr lang="hu-HU" sz="24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en-US" sz="2400" dirty="0" err="1">
                <a:solidFill>
                  <a:srgbClr val="09422E"/>
                </a:solidFill>
                <a:cs typeface="Times New Roman" pitchFamily="18" charset="0"/>
              </a:rPr>
              <a:t>Csilla</a:t>
            </a:r>
            <a:r>
              <a:rPr lang="en-US" sz="2400" dirty="0">
                <a:solidFill>
                  <a:srgbClr val="09422E"/>
                </a:solidFill>
                <a:cs typeface="Times New Roman" pitchFamily="18" charset="0"/>
              </a:rPr>
              <a:t> KÁNAI </a:t>
            </a:r>
            <a:endParaRPr lang="hu-HU" sz="24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					Stipendium H., SCYP </a:t>
            </a:r>
            <a:r>
              <a:rPr lang="hu-HU" sz="2400" dirty="0" err="1">
                <a:solidFill>
                  <a:srgbClr val="09422E"/>
                </a:solidFill>
                <a:cs typeface="Times New Roman" pitchFamily="18" charset="0"/>
              </a:rPr>
              <a:t>institutional</a:t>
            </a:r>
            <a:r>
              <a:rPr lang="en-US" sz="24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C</a:t>
            </a:r>
            <a:r>
              <a:rPr lang="en-US" sz="2400" dirty="0" err="1">
                <a:solidFill>
                  <a:srgbClr val="09422E"/>
                </a:solidFill>
                <a:cs typeface="Times New Roman" pitchFamily="18" charset="0"/>
              </a:rPr>
              <a:t>oordinator</a:t>
            </a:r>
            <a:endParaRPr lang="en-US" sz="24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										</a:t>
            </a:r>
          </a:p>
          <a:p>
            <a:pPr algn="l" eaLnBrk="1" hangingPunct="1"/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					Judit TALLÁROM CZINGILI</a:t>
            </a:r>
          </a:p>
          <a:p>
            <a:pPr algn="l" eaLnBrk="1" hangingPunct="1"/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hu-HU" sz="2400" dirty="0" err="1">
                <a:solidFill>
                  <a:srgbClr val="09422E"/>
                </a:solidFill>
                <a:cs typeface="Times New Roman" pitchFamily="18" charset="0"/>
              </a:rPr>
              <a:t>Student</a:t>
            </a:r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400" dirty="0" err="1">
                <a:solidFill>
                  <a:srgbClr val="09422E"/>
                </a:solidFill>
                <a:cs typeface="Times New Roman" pitchFamily="18" charset="0"/>
              </a:rPr>
              <a:t>Services</a:t>
            </a:r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: Non-</a:t>
            </a:r>
            <a:r>
              <a:rPr lang="hu-HU" sz="2400" dirty="0" err="1">
                <a:solidFill>
                  <a:srgbClr val="09422E"/>
                </a:solidFill>
                <a:cs typeface="Times New Roman" pitchFamily="18" charset="0"/>
              </a:rPr>
              <a:t>academic</a:t>
            </a:r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400" dirty="0" err="1">
                <a:solidFill>
                  <a:srgbClr val="09422E"/>
                </a:solidFill>
                <a:cs typeface="Times New Roman" pitchFamily="18" charset="0"/>
              </a:rPr>
              <a:t>administration</a:t>
            </a:r>
            <a:endParaRPr lang="hu-HU" sz="24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hu-HU" sz="2400" dirty="0">
                <a:solidFill>
                  <a:schemeClr val="tx1"/>
                </a:solidFill>
              </a:rPr>
              <a:t>Main building, </a:t>
            </a:r>
            <a:r>
              <a:rPr lang="hu-HU" sz="2400" dirty="0" err="1">
                <a:solidFill>
                  <a:schemeClr val="tx1"/>
                </a:solidFill>
              </a:rPr>
              <a:t>ground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floor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>
                <a:solidFill>
                  <a:schemeClr val="tx1"/>
                </a:solidFill>
              </a:rPr>
              <a:t>room</a:t>
            </a:r>
            <a:r>
              <a:rPr lang="hu-HU" sz="2400" dirty="0">
                <a:solidFill>
                  <a:schemeClr val="tx1"/>
                </a:solidFill>
              </a:rPr>
              <a:t> 29-31</a:t>
            </a:r>
          </a:p>
          <a:p>
            <a:pPr algn="l" eaLnBrk="1" hangingPunct="1"/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endParaRPr lang="hu-HU" sz="2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hu-HU" sz="2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</a:p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</a:p>
          <a:p>
            <a:pPr algn="l" eaLnBrk="1" hangingPunct="1"/>
            <a:endParaRPr lang="en-US" sz="2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en-US" sz="1800" dirty="0">
              <a:solidFill>
                <a:srgbClr val="09422E"/>
              </a:solidFill>
              <a:cs typeface="Times New Roman" pitchFamily="18" charset="0"/>
            </a:endParaRPr>
          </a:p>
        </p:txBody>
      </p:sp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07" y="3021604"/>
            <a:ext cx="879266" cy="129871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633EB75-2C68-482D-A9B4-4B0B40432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755" y="1625304"/>
            <a:ext cx="910118" cy="1359488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096D4184-DE9C-43AB-8D27-1E1797CF34E4}"/>
              </a:ext>
            </a:extLst>
          </p:cNvPr>
          <p:cNvSpPr txBox="1"/>
          <p:nvPr/>
        </p:nvSpPr>
        <p:spPr>
          <a:xfrm>
            <a:off x="1295400" y="822068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Colleagues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at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International Centre (IC)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6E391563-0C4F-499B-B6A1-3D37A9E45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755" y="4730881"/>
            <a:ext cx="843558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4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42577580-9383-4AF5-AF26-FF701B1C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827583" y="2132856"/>
            <a:ext cx="8208913" cy="4608512"/>
          </a:xfrm>
        </p:spPr>
        <p:txBody>
          <a:bodyPr/>
          <a:lstStyle/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hu-HU" sz="2800" dirty="0">
                <a:solidFill>
                  <a:srgbClr val="09422E"/>
                </a:solidFill>
                <a:cs typeface="Times New Roman" pitchFamily="18" charset="0"/>
              </a:rPr>
              <a:t>Beáta KÁRPÁTI</a:t>
            </a:r>
            <a:endParaRPr lang="en-US" sz="28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8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hu-HU" sz="2800" dirty="0" err="1">
                <a:solidFill>
                  <a:srgbClr val="09422E"/>
                </a:solidFill>
                <a:cs typeface="Times New Roman" pitchFamily="18" charset="0"/>
              </a:rPr>
              <a:t>student</a:t>
            </a:r>
            <a:r>
              <a:rPr lang="hu-HU" sz="28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8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endParaRPr lang="hu-HU" sz="28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800" dirty="0">
                <a:solidFill>
                  <a:srgbClr val="09422E"/>
                </a:solidFill>
              </a:rPr>
              <a:t>					Gödöllő </a:t>
            </a:r>
            <a:r>
              <a:rPr lang="hu-HU" sz="2800" dirty="0" err="1">
                <a:solidFill>
                  <a:srgbClr val="09422E"/>
                </a:solidFill>
              </a:rPr>
              <a:t>Dormitory</a:t>
            </a:r>
            <a:endParaRPr lang="hu-HU" sz="28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hu-HU" sz="2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</a:t>
            </a:r>
            <a:r>
              <a:rPr lang="hu-HU" sz="2000" dirty="0">
                <a:solidFill>
                  <a:srgbClr val="09422E"/>
                </a:solidFill>
                <a:cs typeface="Times New Roman" pitchFamily="18" charset="0"/>
              </a:rPr>
              <a:t>				</a:t>
            </a:r>
            <a:r>
              <a:rPr lang="hu-HU" sz="2800" dirty="0">
                <a:solidFill>
                  <a:srgbClr val="09422E"/>
                </a:solidFill>
                <a:cs typeface="Times New Roman" pitchFamily="18" charset="0"/>
              </a:rPr>
              <a:t>Lilla GILIÁN</a:t>
            </a:r>
            <a:endParaRPr lang="en-US" sz="28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8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  <a:r>
              <a:rPr lang="hu-HU" sz="2800" dirty="0" err="1">
                <a:solidFill>
                  <a:srgbClr val="09422E"/>
                </a:solidFill>
                <a:cs typeface="Times New Roman" pitchFamily="18" charset="0"/>
              </a:rPr>
              <a:t>student</a:t>
            </a:r>
            <a:r>
              <a:rPr lang="hu-HU" sz="2800" dirty="0">
                <a:solidFill>
                  <a:srgbClr val="09422E"/>
                </a:solidFill>
                <a:cs typeface="Times New Roman" pitchFamily="18" charset="0"/>
              </a:rPr>
              <a:t> </a:t>
            </a:r>
            <a:r>
              <a:rPr lang="hu-HU" sz="2800" dirty="0" err="1">
                <a:solidFill>
                  <a:srgbClr val="09422E"/>
                </a:solidFill>
                <a:cs typeface="Times New Roman" pitchFamily="18" charset="0"/>
              </a:rPr>
              <a:t>coordinator</a:t>
            </a:r>
            <a:endParaRPr lang="hu-HU" sz="28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800" dirty="0">
                <a:solidFill>
                  <a:srgbClr val="09422E"/>
                </a:solidFill>
              </a:rPr>
              <a:t>					Gödöllő </a:t>
            </a:r>
            <a:r>
              <a:rPr lang="hu-HU" sz="2800" dirty="0" err="1">
                <a:solidFill>
                  <a:srgbClr val="09422E"/>
                </a:solidFill>
              </a:rPr>
              <a:t>Dormitory</a:t>
            </a:r>
            <a:endParaRPr lang="hu-HU" sz="28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hu-HU" sz="20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400" dirty="0">
                <a:solidFill>
                  <a:srgbClr val="09422E"/>
                </a:solidFill>
                <a:cs typeface="Times New Roman" pitchFamily="18" charset="0"/>
              </a:rPr>
              <a:t>	</a:t>
            </a:r>
            <a:endParaRPr lang="hu-HU" sz="2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hu-HU" sz="2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</a:p>
          <a:p>
            <a:pPr algn="l" eaLnBrk="1" hangingPunct="1"/>
            <a:r>
              <a:rPr lang="hu-HU" sz="2600" dirty="0">
                <a:solidFill>
                  <a:srgbClr val="09422E"/>
                </a:solidFill>
                <a:cs typeface="Times New Roman" pitchFamily="18" charset="0"/>
              </a:rPr>
              <a:t>					</a:t>
            </a:r>
          </a:p>
          <a:p>
            <a:pPr algn="l" eaLnBrk="1" hangingPunct="1"/>
            <a:endParaRPr lang="en-US" sz="2600" dirty="0">
              <a:solidFill>
                <a:srgbClr val="09422E"/>
              </a:solidFill>
              <a:cs typeface="Times New Roman" pitchFamily="18" charset="0"/>
            </a:endParaRPr>
          </a:p>
          <a:p>
            <a:pPr algn="l" eaLnBrk="1" hangingPunct="1"/>
            <a:endParaRPr lang="en-US" sz="1800" dirty="0">
              <a:solidFill>
                <a:srgbClr val="09422E"/>
              </a:solidFill>
              <a:cs typeface="Times New Roman" pitchFamily="18" charset="0"/>
            </a:endParaRPr>
          </a:p>
        </p:txBody>
      </p:sp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6D4184-DE9C-43AB-8D27-1E1797CF34E4}"/>
              </a:ext>
            </a:extLst>
          </p:cNvPr>
          <p:cNvSpPr txBox="1"/>
          <p:nvPr/>
        </p:nvSpPr>
        <p:spPr>
          <a:xfrm>
            <a:off x="1295400" y="1033572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Colleagues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at</a:t>
            </a:r>
            <a:r>
              <a:rPr lang="hu-HU" sz="2800" b="1" dirty="0">
                <a:solidFill>
                  <a:srgbClr val="09422E"/>
                </a:solidFill>
                <a:latin typeface="+mn-lt"/>
              </a:rPr>
              <a:t> </a:t>
            </a:r>
            <a:r>
              <a:rPr lang="hu-HU" sz="2800" b="1" dirty="0" err="1">
                <a:solidFill>
                  <a:srgbClr val="09422E"/>
                </a:solidFill>
                <a:latin typeface="+mn-lt"/>
              </a:rPr>
              <a:t>dormitory</a:t>
            </a:r>
            <a:endParaRPr lang="hu-HU" sz="2800" b="1" dirty="0">
              <a:solidFill>
                <a:srgbClr val="09422E"/>
              </a:solidFill>
              <a:latin typeface="+mn-l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3623C0C-5D8D-4B4F-BF5D-A91F05673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447"/>
            <a:ext cx="1091279" cy="1097375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A2EC81C2-1298-491C-BA13-198A7CBE6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815" y="3905097"/>
            <a:ext cx="1061864" cy="15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9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0EEE5C10-352D-4E51-B074-8E4FC5C3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96D4184-DE9C-43AB-8D27-1E1797CF34E4}"/>
              </a:ext>
            </a:extLst>
          </p:cNvPr>
          <p:cNvSpPr txBox="1"/>
          <p:nvPr/>
        </p:nvSpPr>
        <p:spPr>
          <a:xfrm>
            <a:off x="1121730" y="54868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09422E"/>
                </a:solidFill>
                <a:latin typeface="+mn-lt"/>
              </a:rPr>
              <a:t>KEY SOURCES OF INFORMATION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A37D9474-9F1E-49F8-941B-E98D95DA5A6D}"/>
              </a:ext>
            </a:extLst>
          </p:cNvPr>
          <p:cNvSpPr txBox="1">
            <a:spLocks/>
          </p:cNvSpPr>
          <p:nvPr/>
        </p:nvSpPr>
        <p:spPr bwMode="auto">
          <a:xfrm>
            <a:off x="1066800" y="1269968"/>
            <a:ext cx="777748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>
                <a:solidFill>
                  <a:schemeClr val="tx1"/>
                </a:solidFill>
              </a:rPr>
              <a:t>HOMEPAGES: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  <a:hlinkClick r:id="rId3"/>
              </a:rPr>
              <a:t>https://uni-mate.hu/en</a:t>
            </a:r>
            <a:r>
              <a:rPr lang="hu-HU" dirty="0">
                <a:solidFill>
                  <a:schemeClr val="tx1"/>
                </a:solidFill>
              </a:rPr>
              <a:t> and</a:t>
            </a:r>
          </a:p>
          <a:p>
            <a:pPr algn="l"/>
            <a:r>
              <a:rPr lang="hu-HU" dirty="0">
                <a:solidFill>
                  <a:schemeClr val="tx1"/>
                </a:solidFill>
                <a:hlinkClick r:id="rId4"/>
              </a:rPr>
              <a:t>https://doktori.hu/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hu-HU" b="1" dirty="0">
                <a:solidFill>
                  <a:schemeClr val="tx1"/>
                </a:solidFill>
              </a:rPr>
              <a:t>FACEBOOK: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join</a:t>
            </a:r>
            <a:r>
              <a:rPr lang="hu-HU" dirty="0">
                <a:solidFill>
                  <a:schemeClr val="tx1"/>
                </a:solidFill>
              </a:rPr>
              <a:t> „International </a:t>
            </a:r>
            <a:r>
              <a:rPr lang="hu-HU" dirty="0" err="1">
                <a:solidFill>
                  <a:schemeClr val="tx1"/>
                </a:solidFill>
              </a:rPr>
              <a:t>students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at</a:t>
            </a:r>
            <a:r>
              <a:rPr lang="hu-HU" dirty="0">
                <a:solidFill>
                  <a:schemeClr val="tx1"/>
                </a:solidFill>
              </a:rPr>
              <a:t> MATE (</a:t>
            </a:r>
            <a:r>
              <a:rPr lang="hu-HU" dirty="0" err="1">
                <a:solidFill>
                  <a:schemeClr val="tx1"/>
                </a:solidFill>
              </a:rPr>
              <a:t>former</a:t>
            </a:r>
            <a:r>
              <a:rPr lang="hu-HU" dirty="0">
                <a:solidFill>
                  <a:schemeClr val="tx1"/>
                </a:solidFill>
              </a:rPr>
              <a:t> SZIU)” and „International PhD </a:t>
            </a:r>
            <a:r>
              <a:rPr lang="hu-HU" dirty="0" err="1">
                <a:solidFill>
                  <a:schemeClr val="tx1"/>
                </a:solidFill>
              </a:rPr>
              <a:t>students</a:t>
            </a:r>
            <a:r>
              <a:rPr lang="hu-HU" dirty="0">
                <a:solidFill>
                  <a:schemeClr val="tx1"/>
                </a:solidFill>
              </a:rPr>
              <a:t>  MATE (</a:t>
            </a:r>
            <a:r>
              <a:rPr lang="hu-HU" dirty="0" err="1">
                <a:solidFill>
                  <a:schemeClr val="tx1"/>
                </a:solidFill>
              </a:rPr>
              <a:t>former</a:t>
            </a:r>
            <a:r>
              <a:rPr lang="hu-HU" dirty="0">
                <a:solidFill>
                  <a:schemeClr val="tx1"/>
                </a:solidFill>
              </a:rPr>
              <a:t> SZIU)” </a:t>
            </a:r>
            <a:r>
              <a:rPr lang="hu-HU" dirty="0" err="1">
                <a:solidFill>
                  <a:schemeClr val="tx1"/>
                </a:solidFill>
              </a:rPr>
              <a:t>groups</a:t>
            </a:r>
            <a:endParaRPr lang="hu-HU" dirty="0">
              <a:solidFill>
                <a:schemeClr val="tx1"/>
              </a:solidFill>
            </a:endParaRPr>
          </a:p>
          <a:p>
            <a:pPr algn="l"/>
            <a:r>
              <a:rPr lang="hu-HU" b="1" dirty="0">
                <a:solidFill>
                  <a:schemeClr val="tx1"/>
                </a:solidFill>
              </a:rPr>
              <a:t>SH/SCYP </a:t>
            </a:r>
            <a:r>
              <a:rPr lang="hu-HU" b="1" dirty="0" err="1">
                <a:solidFill>
                  <a:schemeClr val="tx1"/>
                </a:solidFill>
              </a:rPr>
              <a:t>contracts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for</a:t>
            </a:r>
            <a:r>
              <a:rPr lang="hu-HU" b="1" dirty="0">
                <a:solidFill>
                  <a:schemeClr val="tx1"/>
                </a:solidFill>
              </a:rPr>
              <a:t> SH/SCYP </a:t>
            </a:r>
            <a:r>
              <a:rPr lang="hu-HU" b="1" dirty="0" err="1">
                <a:solidFill>
                  <a:schemeClr val="tx1"/>
                </a:solidFill>
              </a:rPr>
              <a:t>scholarship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holders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(</a:t>
            </a:r>
            <a:r>
              <a:rPr lang="hu-HU" dirty="0" err="1">
                <a:solidFill>
                  <a:schemeClr val="tx1"/>
                </a:solidFill>
              </a:rPr>
              <a:t>max</a:t>
            </a:r>
            <a:r>
              <a:rPr lang="hu-HU" dirty="0">
                <a:solidFill>
                  <a:schemeClr val="tx1"/>
                </a:solidFill>
              </a:rPr>
              <a:t>. 2 </a:t>
            </a:r>
            <a:r>
              <a:rPr lang="hu-HU" dirty="0" err="1">
                <a:solidFill>
                  <a:schemeClr val="tx1"/>
                </a:solidFill>
              </a:rPr>
              <a:t>passive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semesters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hu-HU" b="1" dirty="0" err="1">
                <a:solidFill>
                  <a:schemeClr val="tx1"/>
                </a:solidFill>
              </a:rPr>
              <a:t>Rules</a:t>
            </a:r>
            <a:r>
              <a:rPr lang="hu-HU" b="1" dirty="0">
                <a:solidFill>
                  <a:schemeClr val="tx1"/>
                </a:solidFill>
              </a:rPr>
              <a:t> and </a:t>
            </a:r>
            <a:r>
              <a:rPr lang="hu-HU" b="1" dirty="0" err="1">
                <a:solidFill>
                  <a:schemeClr val="tx1"/>
                </a:solidFill>
              </a:rPr>
              <a:t>procedures</a:t>
            </a:r>
            <a:r>
              <a:rPr lang="hu-HU" b="1" dirty="0">
                <a:solidFill>
                  <a:schemeClr val="tx1"/>
                </a:solidFill>
              </a:rPr>
              <a:t>:</a:t>
            </a:r>
          </a:p>
          <a:p>
            <a:pPr lvl="1" algn="l"/>
            <a:r>
              <a:rPr lang="hu-HU" b="1" dirty="0" err="1">
                <a:solidFill>
                  <a:srgbClr val="FF0000"/>
                </a:solidFill>
              </a:rPr>
              <a:t>Doctoral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rules</a:t>
            </a:r>
            <a:r>
              <a:rPr lang="hu-HU" b="1" dirty="0">
                <a:solidFill>
                  <a:srgbClr val="FF0000"/>
                </a:solidFill>
              </a:rPr>
              <a:t> of MATE: https://uni-mate.hu/en/phd/regulations</a:t>
            </a:r>
          </a:p>
        </p:txBody>
      </p:sp>
    </p:spTree>
    <p:extLst>
      <p:ext uri="{BB962C8B-B14F-4D97-AF65-F5344CB8AC3E}">
        <p14:creationId xmlns:p14="http://schemas.microsoft.com/office/powerpoint/2010/main" val="38467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DA07F0EE-81A2-4480-A662-DEE88C47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D06820B-5774-4279-B013-3468020CB4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0559E2F-995F-466C-B50A-6E7BEB5DEC2C}"/>
              </a:ext>
            </a:extLst>
          </p:cNvPr>
          <p:cNvSpPr txBox="1">
            <a:spLocks/>
          </p:cNvSpPr>
          <p:nvPr/>
        </p:nvSpPr>
        <p:spPr bwMode="auto">
          <a:xfrm>
            <a:off x="695532" y="326093"/>
            <a:ext cx="8229600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PhD 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endParaRPr lang="en-US" sz="3200" b="1" dirty="0">
              <a:solidFill>
                <a:srgbClr val="09422E"/>
              </a:solidFill>
            </a:endParaRPr>
          </a:p>
        </p:txBody>
      </p:sp>
      <p:graphicFrame>
        <p:nvGraphicFramePr>
          <p:cNvPr id="2" name="Táblázat 4">
            <a:extLst>
              <a:ext uri="{FF2B5EF4-FFF2-40B4-BE49-F238E27FC236}">
                <a16:creationId xmlns:a16="http://schemas.microsoft.com/office/drawing/2014/main" id="{B8FD2D80-98E9-4F85-B8D5-0DDF4813C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33616"/>
              </p:ext>
            </p:extLst>
          </p:nvPr>
        </p:nvGraphicFramePr>
        <p:xfrm>
          <a:off x="1348493" y="1518131"/>
          <a:ext cx="7263696" cy="45555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31848">
                  <a:extLst>
                    <a:ext uri="{9D8B030D-6E8A-4147-A177-3AD203B41FA5}">
                      <a16:colId xmlns:a16="http://schemas.microsoft.com/office/drawing/2014/main" val="1359325035"/>
                    </a:ext>
                  </a:extLst>
                </a:gridCol>
                <a:gridCol w="3631848">
                  <a:extLst>
                    <a:ext uri="{9D8B030D-6E8A-4147-A177-3AD203B41FA5}">
                      <a16:colId xmlns:a16="http://schemas.microsoft.com/office/drawing/2014/main" val="1899317529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Year 1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research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phase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Courses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Literature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review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Research, </a:t>
                      </a:r>
                    </a:p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Development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final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research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plan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90-120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credits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66704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Year 2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4712"/>
                  </a:ext>
                </a:extLst>
              </a:tr>
              <a:tr h="608673">
                <a:tc gridSpan="2"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Mid-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term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Complex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Exam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Application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Complex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Exam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via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Neptun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179605"/>
                  </a:ext>
                </a:extLst>
              </a:tr>
              <a:tr h="608673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Year 3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Research and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dissertation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phase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Research</a:t>
                      </a:r>
                    </a:p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</a:rPr>
                        <a:t>Publications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120-150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credits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40736"/>
                  </a:ext>
                </a:extLst>
              </a:tr>
              <a:tr h="608673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Year 4</a:t>
                      </a: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89226"/>
                  </a:ext>
                </a:extLst>
              </a:tr>
              <a:tr h="608673">
                <a:tc gridSpan="2">
                  <a:txBody>
                    <a:bodyPr/>
                    <a:lstStyle/>
                    <a:p>
                      <a:pPr algn="ctr"/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Final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certificate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– 240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credits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absolutorium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94584"/>
                  </a:ext>
                </a:extLst>
              </a:tr>
              <a:tr h="608673">
                <a:tc gridSpan="2">
                  <a:txBody>
                    <a:bodyPr/>
                    <a:lstStyle/>
                    <a:p>
                      <a:pPr algn="ctr"/>
                      <a:r>
                        <a:rPr lang="hu-HU" b="1" dirty="0" err="1">
                          <a:solidFill>
                            <a:schemeClr val="tx1"/>
                          </a:solidFill>
                        </a:rPr>
                        <a:t>Defence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467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64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6843B7D0-778B-4ED6-80BF-9A98495B8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0559E2F-995F-466C-B50A-6E7BEB5DEC2C}"/>
              </a:ext>
            </a:extLst>
          </p:cNvPr>
          <p:cNvSpPr txBox="1">
            <a:spLocks/>
          </p:cNvSpPr>
          <p:nvPr/>
        </p:nvSpPr>
        <p:spPr bwMode="auto">
          <a:xfrm>
            <a:off x="679561" y="644173"/>
            <a:ext cx="8229600" cy="8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</a:t>
            </a:r>
            <a:endParaRPr lang="en-US" sz="3200" b="1" dirty="0">
              <a:solidFill>
                <a:srgbClr val="09422E"/>
              </a:solidFill>
            </a:endParaRP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15E4E11E-F9C4-4279-9440-901B472A93BF}"/>
              </a:ext>
            </a:extLst>
          </p:cNvPr>
          <p:cNvSpPr txBox="1">
            <a:spLocks/>
          </p:cNvSpPr>
          <p:nvPr/>
        </p:nvSpPr>
        <p:spPr bwMode="auto">
          <a:xfrm>
            <a:off x="1429823" y="1697353"/>
            <a:ext cx="7351153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41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3500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theor</a:t>
            </a:r>
            <a:r>
              <a:rPr lang="hu-HU" sz="35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5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tical exam part” </a:t>
            </a:r>
          </a:p>
          <a:p>
            <a:pPr algn="l"/>
            <a: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subjects, defined for the students </a:t>
            </a:r>
            <a:b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sz="3500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hu-HU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list of courses)</a:t>
            </a:r>
          </a:p>
          <a:p>
            <a:pPr algn="l"/>
            <a:endParaRPr lang="en-US" sz="3500" dirty="0">
              <a:solidFill>
                <a:srgbClr val="0942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500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„thesis related part”</a:t>
            </a:r>
          </a:p>
          <a:p>
            <a:pPr algn="l"/>
            <a: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500" dirty="0" err="1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</a:t>
            </a:r>
            <a:r>
              <a:rPr lang="hu-HU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solidFill>
                  <a:srgbClr val="0942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to report on the progress of literature review,  and project planning and initial research activities</a:t>
            </a:r>
          </a:p>
        </p:txBody>
      </p:sp>
    </p:spTree>
    <p:extLst>
      <p:ext uri="{BB962C8B-B14F-4D97-AF65-F5344CB8AC3E}">
        <p14:creationId xmlns:p14="http://schemas.microsoft.com/office/powerpoint/2010/main" val="294222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C92ADEE7-4ECA-4F93-BE59-A3EB772A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0559E2F-995F-466C-B50A-6E7BEB5DEC2C}"/>
              </a:ext>
            </a:extLst>
          </p:cNvPr>
          <p:cNvSpPr txBox="1">
            <a:spLocks/>
          </p:cNvSpPr>
          <p:nvPr/>
        </p:nvSpPr>
        <p:spPr bwMode="auto">
          <a:xfrm>
            <a:off x="685800" y="814369"/>
            <a:ext cx="8229600" cy="86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</a:t>
            </a:r>
            <a:endParaRPr lang="en-US" sz="3200" b="1" dirty="0">
              <a:solidFill>
                <a:srgbClr val="09422E"/>
              </a:solidFill>
            </a:endParaRP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CCA800D3-428D-4D8E-8D94-0B2D13385838}"/>
              </a:ext>
            </a:extLst>
          </p:cNvPr>
          <p:cNvSpPr txBox="1">
            <a:spLocks/>
          </p:cNvSpPr>
          <p:nvPr/>
        </p:nvSpPr>
        <p:spPr bwMode="auto">
          <a:xfrm>
            <a:off x="1259632" y="1916832"/>
            <a:ext cx="7776508" cy="47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Registration required</a:t>
            </a:r>
            <a:r>
              <a:rPr lang="hu-HU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 (</a:t>
            </a:r>
            <a:r>
              <a:rPr lang="hu-HU" sz="2800" dirty="0" err="1">
                <a:solidFill>
                  <a:srgbClr val="09422E"/>
                </a:solidFill>
                <a:latin typeface="Calibri Light" panose="020F0302020204030204" pitchFamily="34" charset="0"/>
              </a:rPr>
              <a:t>via</a:t>
            </a:r>
            <a:r>
              <a:rPr lang="hu-HU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err="1">
                <a:solidFill>
                  <a:srgbClr val="09422E"/>
                </a:solidFill>
                <a:latin typeface="Calibri Light" panose="020F0302020204030204" pitchFamily="34" charset="0"/>
              </a:rPr>
              <a:t>Neptun</a:t>
            </a:r>
            <a:r>
              <a:rPr lang="hu-HU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)</a:t>
            </a:r>
            <a:endParaRPr lang="en-US" sz="2800" dirty="0">
              <a:solidFill>
                <a:srgbClr val="09422E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Supervisor</a:t>
            </a:r>
            <a:r>
              <a:rPr lang="hu-HU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’s</a:t>
            </a:r>
            <a:r>
              <a:rPr lang="en-US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 recommendation necessary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It is a public event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Exam Committee: </a:t>
            </a:r>
            <a:r>
              <a:rPr lang="hu-HU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m</a:t>
            </a:r>
            <a:r>
              <a:rPr lang="en-US" sz="2800" dirty="0" err="1">
                <a:solidFill>
                  <a:srgbClr val="09422E"/>
                </a:solidFill>
                <a:latin typeface="Calibri Light" panose="020F0302020204030204" pitchFamily="34" charset="0"/>
              </a:rPr>
              <a:t>inimum</a:t>
            </a:r>
            <a:r>
              <a:rPr lang="en-US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 3 members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The chair is a</a:t>
            </a:r>
            <a:r>
              <a:rPr lang="hu-HU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 </a:t>
            </a:r>
            <a:r>
              <a:rPr lang="en-US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professor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All members hold PhD degree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422E"/>
                </a:solidFill>
                <a:latin typeface="Calibri Light" panose="020F0302020204030204" pitchFamily="34" charset="0"/>
              </a:rPr>
              <a:t>Supervisor present, but not member, does not vote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422E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422E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8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FF2D9059-A448-4BA5-BFBF-00615832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Footer Placeholder 6"/>
          <p:cNvSpPr txBox="1">
            <a:spLocks/>
          </p:cNvSpPr>
          <p:nvPr/>
        </p:nvSpPr>
        <p:spPr bwMode="auto">
          <a:xfrm>
            <a:off x="1295400" y="6232525"/>
            <a:ext cx="762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hu-HU" sz="900" dirty="0">
              <a:solidFill>
                <a:prstClr val="black"/>
              </a:solidFill>
              <a:latin typeface="Calibri"/>
              <a:ea typeface="Bembo-AH"/>
              <a:cs typeface="Bembo-AH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F0559E2F-995F-466C-B50A-6E7BEB5DEC2C}"/>
              </a:ext>
            </a:extLst>
          </p:cNvPr>
          <p:cNvSpPr txBox="1">
            <a:spLocks/>
          </p:cNvSpPr>
          <p:nvPr/>
        </p:nvSpPr>
        <p:spPr bwMode="auto">
          <a:xfrm>
            <a:off x="679561" y="692696"/>
            <a:ext cx="8229600" cy="86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hu-HU" sz="3200" b="1" dirty="0" err="1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</a:t>
            </a:r>
            <a:r>
              <a:rPr lang="hu-HU" sz="3200" b="1" dirty="0">
                <a:solidFill>
                  <a:srgbClr val="094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</a:t>
            </a:r>
            <a:endParaRPr lang="en-US" sz="3200" b="1" dirty="0">
              <a:solidFill>
                <a:srgbClr val="09422E"/>
              </a:solidFill>
            </a:endParaRP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356FBEB9-8C3B-4FA2-ABBC-20129CE0026E}"/>
              </a:ext>
            </a:extLst>
          </p:cNvPr>
          <p:cNvSpPr txBox="1">
            <a:spLocks/>
          </p:cNvSpPr>
          <p:nvPr/>
        </p:nvSpPr>
        <p:spPr bwMode="auto">
          <a:xfrm>
            <a:off x="1216968" y="1844824"/>
            <a:ext cx="77768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The 2 parts are evaluated individually 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Evaluation: passed / fail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Descriptive  assessment will be issued on the spot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Both parts have to be successful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The theoretical part can be re</a:t>
            </a:r>
            <a:r>
              <a:rPr lang="hu-HU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sit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once. If the thesis part fails the program</a:t>
            </a:r>
            <a:r>
              <a:rPr lang="hu-HU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me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is terminated. 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36566"/>
      </p:ext>
    </p:extLst>
  </p:cSld>
  <p:clrMapOvr>
    <a:masterClrMapping/>
  </p:clrMapOvr>
</p:sld>
</file>

<file path=ppt/theme/theme1.xml><?xml version="1.0" encoding="utf-8"?>
<a:theme xmlns:a="http://schemas.openxmlformats.org/drawingml/2006/main" name="SZIE_Presentation_altalan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6040</TotalTime>
  <Words>719</Words>
  <Application>Microsoft Office PowerPoint</Application>
  <PresentationFormat>Diavetítés a képernyőre (4:3 oldalarány)</PresentationFormat>
  <Paragraphs>116</Paragraphs>
  <Slides>11</Slides>
  <Notes>0</Notes>
  <HiddenSlides>9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times new roman,serif</vt:lpstr>
      <vt:lpstr>Wingdings</vt:lpstr>
      <vt:lpstr>SZIE_Presentation_altalanos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SZIE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Szövegminta</dc:title>
  <dc:creator>molnar.ildiko</dc:creator>
  <cp:lastModifiedBy>Tassy Zsuzsanna</cp:lastModifiedBy>
  <cp:revision>431</cp:revision>
  <cp:lastPrinted>2018-09-19T10:29:57Z</cp:lastPrinted>
  <dcterms:created xsi:type="dcterms:W3CDTF">2012-02-23T08:50:24Z</dcterms:created>
  <dcterms:modified xsi:type="dcterms:W3CDTF">2021-08-31T10:15:45Z</dcterms:modified>
</cp:coreProperties>
</file>