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339" r:id="rId2"/>
    <p:sldId id="376" r:id="rId3"/>
    <p:sldId id="389" r:id="rId4"/>
    <p:sldId id="371" r:id="rId5"/>
    <p:sldId id="390" r:id="rId6"/>
    <p:sldId id="386" r:id="rId7"/>
    <p:sldId id="381" r:id="rId8"/>
    <p:sldId id="382" r:id="rId9"/>
    <p:sldId id="384" r:id="rId10"/>
    <p:sldId id="383" r:id="rId11"/>
    <p:sldId id="392" r:id="rId12"/>
    <p:sldId id="343" r:id="rId13"/>
  </p:sldIdLst>
  <p:sldSz cx="9144000" cy="6858000" type="screen4x3"/>
  <p:notesSz cx="9866313" cy="6735763"/>
  <p:defaultTextStyle>
    <a:defPPr>
      <a:defRPr lang="hu-H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2E"/>
    <a:srgbClr val="727169"/>
    <a:srgbClr val="58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83824" autoAdjust="0"/>
  </p:normalViewPr>
  <p:slideViewPr>
    <p:cSldViewPr snapToObjects="1">
      <p:cViewPr varScale="1">
        <p:scale>
          <a:sx n="111" d="100"/>
          <a:sy n="111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989C2-9ADA-4B55-B35C-C823A36CBDCE}" type="datetimeFigureOut">
              <a:rPr lang="hu-HU"/>
              <a:pPr>
                <a:defRPr/>
              </a:pPr>
              <a:t>2021. 11. 25.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A19E77-E672-4B5F-90E0-2FA14C21D7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21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560150-D6F4-49DF-815C-AE4C086418D2}" type="datetimeFigureOut">
              <a:rPr lang="hu-HU"/>
              <a:pPr>
                <a:defRPr/>
              </a:pPr>
              <a:t>2021. 11. 25.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6" tIns="45677" rIns="91356" bIns="45677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356" tIns="45677" rIns="91356" bIns="45677" rtlCol="0"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D4162-7756-49E1-A006-D16B8C3591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595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2E6C-EB9B-4CCC-A640-B301B63D543F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25BD-B44E-43A8-A35B-8A8B2293A0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FB80-A41C-4CBD-8348-430FBE2079A8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F43D-BAC5-44B2-82D4-DCF3BA4277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0267-4F96-4E8F-938F-64889ABF0A34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6BE6-566E-4929-AFEF-F1DBF3189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5C87-6DB6-4C72-A171-A6028DF04D15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DDA3-2A7C-494C-88CF-5D2627F1F7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78A1-3AF7-4FC2-8BB8-EAF66BE5B395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580-0BF5-4F71-9317-7A7E247A16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70C-6B8D-4371-8367-6A3A5E8B8864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CDC1-A81E-4E45-89B8-8F4C65D60D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DF98-5055-495D-8FB7-3D89F006FE7D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562A-6E67-4D62-A47C-7536CB7AB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D005-6E2C-4FBD-A569-D8584C3E4F4B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1E7C-7623-4CB9-AF3F-AAC06E1432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445A-C609-4DFA-B356-C44BEAE428BF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0F14-9245-4E29-95EE-42E3E8DD1C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1170-4B30-44A9-8783-CE3A87EF2FA1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D027-3E1F-4C98-92B0-78DD4D16A2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7F66-1EF5-4D37-BACB-B083AA7AC5E9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B085-4B8D-4C29-BEFA-1E37789FA7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605CF-545A-4CD8-9B3E-B96729F12373}" type="datetime1">
              <a:rPr lang="cs-CZ"/>
              <a:pPr>
                <a:defRPr/>
              </a:pPr>
              <a:t>25.11.2021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B5782-FD1F-426D-B99D-C24A57E321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ssy.zsuzsanna@uni-mat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zie.hu" TargetMode="External"/><Relationship Id="rId5" Type="http://schemas.openxmlformats.org/officeDocument/2006/relationships/hyperlink" Target="mailto:budai.koncz.mercedesz@uni-mate.hu" TargetMode="External"/><Relationship Id="rId4" Type="http://schemas.openxmlformats.org/officeDocument/2006/relationships/hyperlink" Target="mailto:laczko.lorantne@uni-mate.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gy.orsolya@uni-mat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udai.koncz.mercedesz@uni-mate.h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mate.hu/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chive.uni-mate.hu/en/phd/regulations" TargetMode="External"/><Relationship Id="rId4" Type="http://schemas.openxmlformats.org/officeDocument/2006/relationships/hyperlink" Target="https://doktori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EF7EE521-08B3-496E-8B1F-554C7011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402902" y="6329213"/>
            <a:ext cx="9137650" cy="41215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MATE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, 2100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Gödöll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ő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Páter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Károly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utca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1. 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Tel.: 06-28-522-000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Fax: 06-28-410-804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E-mail: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  <a:hlinkClick r:id="rId3"/>
              </a:rPr>
              <a:t>info@szie.hu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91962" y="2267143"/>
            <a:ext cx="5559535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General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Information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on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</a:p>
          <a:p>
            <a:pPr algn="ctr"/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Doctoral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Studies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</a:p>
          <a:p>
            <a:pPr algn="ctr"/>
            <a:endParaRPr lang="hu-HU" sz="4000" b="1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  <a:ea typeface="Droid Sans Fallback"/>
              <a:cs typeface="Droid Sans Fallback"/>
            </a:endParaRPr>
          </a:p>
          <a:p>
            <a:pPr algn="ctr"/>
            <a:r>
              <a:rPr lang="hu-HU" sz="25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September</a:t>
            </a:r>
            <a:r>
              <a:rPr lang="hu-HU" sz="25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85223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1FEB8B-7B1A-4117-AF11-FAC4DEF7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95532" y="6400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PhD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decree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6078B6E8-3A4A-4D62-841B-995AED3C4931}"/>
              </a:ext>
            </a:extLst>
          </p:cNvPr>
          <p:cNvSpPr txBox="1">
            <a:spLocks/>
          </p:cNvSpPr>
          <p:nvPr/>
        </p:nvSpPr>
        <p:spPr bwMode="auto">
          <a:xfrm>
            <a:off x="1295400" y="1939512"/>
            <a:ext cx="7741096" cy="41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rium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DS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Defending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1FEB8B-7B1A-4117-AF11-FAC4DEF7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95532" y="6400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6078B6E8-3A4A-4D62-841B-995AED3C4931}"/>
              </a:ext>
            </a:extLst>
          </p:cNvPr>
          <p:cNvSpPr txBox="1">
            <a:spLocks/>
          </p:cNvSpPr>
          <p:nvPr/>
        </p:nvSpPr>
        <p:spPr bwMode="auto">
          <a:xfrm>
            <a:off x="1295400" y="1939512"/>
            <a:ext cx="7741096" cy="41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8D51E1C-46CE-4EA1-BFA0-EA0056519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640032"/>
            <a:ext cx="8944993" cy="50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6387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2" name="Szövegdoboz 4"/>
          <p:cNvSpPr txBox="1">
            <a:spLocks noChangeArrowheads="1"/>
          </p:cNvSpPr>
          <p:nvPr/>
        </p:nvSpPr>
        <p:spPr bwMode="auto">
          <a:xfrm>
            <a:off x="376135" y="98717"/>
            <a:ext cx="5774763" cy="14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Programmes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</a:p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for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</a:p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international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students</a:t>
            </a:r>
            <a:endParaRPr lang="hu-HU" sz="2900" b="1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</a:endParaRPr>
          </a:p>
        </p:txBody>
      </p:sp>
      <p:sp>
        <p:nvSpPr>
          <p:cNvPr id="68614" name="Téglalap 6"/>
          <p:cNvSpPr>
            <a:spLocks noChangeArrowheads="1"/>
          </p:cNvSpPr>
          <p:nvPr/>
        </p:nvSpPr>
        <p:spPr bwMode="auto">
          <a:xfrm>
            <a:off x="827376" y="2636923"/>
            <a:ext cx="7592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hu-HU" altLang="hu-HU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	</a:t>
            </a:r>
            <a:r>
              <a:rPr lang="hu-HU" altLang="hu-HU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	</a:t>
            </a:r>
          </a:p>
        </p:txBody>
      </p:sp>
      <p:sp>
        <p:nvSpPr>
          <p:cNvPr id="68615" name="Szövegdoboz 7"/>
          <p:cNvSpPr txBox="1">
            <a:spLocks noChangeArrowheads="1"/>
          </p:cNvSpPr>
          <p:nvPr/>
        </p:nvSpPr>
        <p:spPr bwMode="auto">
          <a:xfrm>
            <a:off x="1288934" y="4688181"/>
            <a:ext cx="7532118" cy="1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hu-HU" altLang="hu-HU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  <a:ea typeface="Droid Sans Fallback"/>
            </a:endParaRPr>
          </a:p>
          <a:p>
            <a:pPr eaLnBrk="1" hangingPunct="1">
              <a:defRPr/>
            </a:pPr>
            <a:r>
              <a:rPr lang="hu-HU" altLang="hu-HU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 </a:t>
            </a:r>
          </a:p>
          <a:p>
            <a:pPr eaLnBrk="1" hangingPunct="1"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3506" y="1585824"/>
            <a:ext cx="5757697" cy="3822575"/>
          </a:xfrm>
          <a:prstGeom prst="rect">
            <a:avLst/>
          </a:prstGeom>
          <a:noFill/>
        </p:spPr>
        <p:txBody>
          <a:bodyPr wrap="square" lIns="82287" tIns="41143" rIns="82287" bIns="41143">
            <a:spAutoFit/>
          </a:bodyPr>
          <a:lstStyle/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  <a:p>
            <a:pPr marL="308610" indent="-30861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Orientation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Week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Researcher’s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Night</a:t>
            </a:r>
            <a:endParaRPr 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prstClr val="black"/>
                </a:solidFill>
                <a:latin typeface="+mn-lt"/>
              </a:rPr>
              <a:t>International Opening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Ceremony</a:t>
            </a:r>
            <a:endParaRPr 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Cultural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events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(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international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dinner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Hungarian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folkdance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teaching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sports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competitions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etc.)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Hungarian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language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course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is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offered</a:t>
            </a:r>
            <a:endParaRPr lang="hu-HU" alt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Plant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, farm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visits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Participation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scientific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conferences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Community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garden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in Gödöllő (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grow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your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own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veggies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and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herbs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): https://www.facebook.com/SZIA-Agroecological-Garden-of-MATE-112538517117241/</a:t>
            </a:r>
          </a:p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1" y="5257067"/>
            <a:ext cx="2515002" cy="150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9" y="4984143"/>
            <a:ext cx="2614536" cy="174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1" y="5106390"/>
            <a:ext cx="2156058" cy="1683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736" y="2578781"/>
            <a:ext cx="1787509" cy="229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7118069-8E94-4700-8402-7EE7BD575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102" y="342827"/>
            <a:ext cx="3717531" cy="19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10048026-4D1F-43E0-980E-0952EF8B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8124204" cy="5302026"/>
          </a:xfrm>
        </p:spPr>
        <p:txBody>
          <a:bodyPr/>
          <a:lstStyle/>
          <a:p>
            <a:pPr algn="l" eaLnBrk="1" hangingPunct="1"/>
            <a:r>
              <a:rPr lang="en-US" sz="18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Mónika TÖRÖK-HAJDÚ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en-US" sz="2200" dirty="0">
                <a:solidFill>
                  <a:srgbClr val="09422E"/>
                </a:solidFill>
              </a:rPr>
              <a:t>Head of </a:t>
            </a:r>
            <a:r>
              <a:rPr lang="hu-HU" sz="2200" dirty="0">
                <a:solidFill>
                  <a:srgbClr val="09422E"/>
                </a:solidFill>
              </a:rPr>
              <a:t>DHC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</a:rPr>
              <a:t>			torokne.hajdu.monika@uni-mate.hu</a:t>
            </a:r>
            <a:br>
              <a:rPr lang="en-US" sz="2200" dirty="0">
                <a:solidFill>
                  <a:srgbClr val="09422E"/>
                </a:solidFill>
              </a:rPr>
            </a:br>
            <a:r>
              <a:rPr lang="hu-HU" sz="2200" dirty="0">
                <a:solidFill>
                  <a:srgbClr val="09422E"/>
                </a:solidFill>
              </a:rPr>
              <a:t>			</a:t>
            </a:r>
            <a:endParaRPr lang="hu-HU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Zsuzsanna TASSY</a:t>
            </a:r>
            <a:endParaRPr lang="en-US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hu-HU" sz="22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2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tassy.zsuzsanna@uni-mate.hu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</a:rPr>
              <a:t>			</a:t>
            </a:r>
            <a:endParaRPr lang="hu-HU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endParaRPr lang="en-US" sz="24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295400" y="6477000"/>
            <a:ext cx="76200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Szent István Egyetem, 2100 Gödöll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ő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, Páter Károly utca 1. 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Tel.: 06-28-522-000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Fax: 06-28-410-804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E-mail: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  <a:hlinkClick r:id="rId3"/>
              </a:rPr>
              <a:t>info@szie.hu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9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dirty="0">
                <a:solidFill>
                  <a:prstClr val="black"/>
                </a:solidFill>
                <a:latin typeface="Calibri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6762" y="660038"/>
            <a:ext cx="8484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ACADEMIC ADMINISTRATION: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Who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contact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?</a:t>
            </a:r>
          </a:p>
          <a:p>
            <a:pPr algn="ctr"/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Doctoral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and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Habilitation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Centre</a:t>
            </a:r>
          </a:p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Gödöllő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63" y="2319793"/>
            <a:ext cx="830998" cy="103534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DF39263-592E-4965-8410-44F929D5E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669" y="4265867"/>
            <a:ext cx="773892" cy="10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10048026-4D1F-43E0-980E-0952EF8B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8124204" cy="5302026"/>
          </a:xfrm>
        </p:spPr>
        <p:txBody>
          <a:bodyPr/>
          <a:lstStyle/>
          <a:p>
            <a:pPr algn="l" eaLnBrk="1" hangingPunct="1"/>
            <a:r>
              <a:rPr lang="en-US" sz="18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b="1" dirty="0">
                <a:solidFill>
                  <a:srgbClr val="09422E"/>
                </a:solidFill>
                <a:cs typeface="Arial" pitchFamily="34" charset="0"/>
              </a:rPr>
              <a:t>Buda Campus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Zsuzsanna TASSY</a:t>
            </a:r>
            <a:endParaRPr lang="en-US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  <a:hlinkClick r:id="rId3"/>
              </a:rPr>
              <a:t>tassy.zsuzsanna@uni-mate.hu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</a:pPr>
            <a:r>
              <a:rPr lang="hu-HU" sz="2000" b="1" dirty="0">
                <a:solidFill>
                  <a:srgbClr val="09422E"/>
                </a:solidFill>
                <a:cs typeface="Arial" pitchFamily="34" charset="0"/>
              </a:rPr>
              <a:t>Kaposvár Campus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Katalin LACZKÓ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  <a:hlinkClick r:id="rId4"/>
              </a:rPr>
              <a:t>laczko.lorantne@uni-mate.hu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eaLnBrk="1" hangingPunct="1"/>
            <a:endParaRPr lang="hu-HU" sz="2000" b="1" dirty="0">
              <a:solidFill>
                <a:srgbClr val="09422E"/>
              </a:solidFill>
              <a:cs typeface="Times New Roman" pitchFamily="18" charset="0"/>
            </a:endParaRPr>
          </a:p>
          <a:p>
            <a:pPr eaLnBrk="1" hangingPunct="1"/>
            <a:r>
              <a:rPr lang="hu-HU" sz="2000" b="1" dirty="0">
                <a:solidFill>
                  <a:srgbClr val="09422E"/>
                </a:solidFill>
                <a:cs typeface="Times New Roman" pitchFamily="18" charset="0"/>
              </a:rPr>
              <a:t>Keszthely (</a:t>
            </a:r>
            <a:r>
              <a:rPr lang="hu-HU" sz="2000" b="1" dirty="0" err="1">
                <a:solidFill>
                  <a:srgbClr val="09422E"/>
                </a:solidFill>
                <a:cs typeface="Times New Roman" pitchFamily="18" charset="0"/>
              </a:rPr>
              <a:t>Festetich</a:t>
            </a:r>
            <a:r>
              <a:rPr lang="hu-HU" sz="2000" b="1" dirty="0">
                <a:solidFill>
                  <a:srgbClr val="09422E"/>
                </a:solidFill>
                <a:cs typeface="Times New Roman" pitchFamily="18" charset="0"/>
              </a:rPr>
              <a:t> Campus)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Mercédesz BUDAI-KONCZ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International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  <a:hlinkClick r:id="rId5"/>
              </a:rPr>
              <a:t>budai.koncz.mercedesz@uni-mate.hu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en-US" sz="20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295400" y="6477000"/>
            <a:ext cx="76200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Szent István Egyetem, 2100 Gödöll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ő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, Páter Károly utca 1. 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Tel.: 06-28-522-000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Fax: 06-28-410-804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E-mail: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  <a:hlinkClick r:id="rId6"/>
              </a:rPr>
              <a:t>info@szie.hu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9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dirty="0">
                <a:solidFill>
                  <a:prstClr val="black"/>
                </a:solidFill>
                <a:latin typeface="Calibri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4045" y="140955"/>
            <a:ext cx="8484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ADMINISTRATION: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Who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contact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?</a:t>
            </a:r>
          </a:p>
          <a:p>
            <a:pPr algn="ctr"/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Doctoral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and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Habilitation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Centre</a:t>
            </a:r>
          </a:p>
          <a:p>
            <a:pPr algn="ctr"/>
            <a:endParaRPr lang="hu-HU" sz="2800" b="1" dirty="0">
              <a:solidFill>
                <a:srgbClr val="0942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90770778-21F1-4FCC-874E-C98EF27A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" y="8584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228600" y="1394119"/>
            <a:ext cx="8961313" cy="5420978"/>
          </a:xfrm>
        </p:spPr>
        <p:txBody>
          <a:bodyPr/>
          <a:lstStyle/>
          <a:p>
            <a:pPr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2400" b="1" dirty="0">
                <a:solidFill>
                  <a:srgbClr val="09422E"/>
                </a:solidFill>
                <a:cs typeface="Times New Roman" pitchFamily="18" charset="0"/>
              </a:rPr>
              <a:t>Gödöllő Campus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Dr. Zsuzsanna TARR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Director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of International Relations Centre 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Tarr.zsuzsanna@uni-mate.hu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							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Judit TALLÁROM CZINGILI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Student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Services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: Non-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academic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administration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000" dirty="0">
                <a:solidFill>
                  <a:schemeClr val="tx1"/>
                </a:solidFill>
              </a:rPr>
              <a:t>Main building, </a:t>
            </a:r>
            <a:r>
              <a:rPr lang="hu-HU" sz="2000" dirty="0" err="1">
                <a:solidFill>
                  <a:schemeClr val="tx1"/>
                </a:solidFill>
              </a:rPr>
              <a:t>ground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floor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room</a:t>
            </a:r>
            <a:r>
              <a:rPr lang="hu-HU" sz="2000" dirty="0">
                <a:solidFill>
                  <a:schemeClr val="tx1"/>
                </a:solidFill>
              </a:rPr>
              <a:t> 29-31</a:t>
            </a:r>
          </a:p>
          <a:p>
            <a:pPr algn="l" eaLnBrk="1" hangingPunct="1"/>
            <a:r>
              <a:rPr lang="hu-HU" sz="2000" dirty="0">
                <a:solidFill>
                  <a:schemeClr val="tx1"/>
                </a:solidFill>
              </a:rPr>
              <a:t>					Tallaromne.czingili.judit@uni-mate.hu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en-US" sz="2000" dirty="0" err="1">
                <a:solidFill>
                  <a:srgbClr val="09422E"/>
                </a:solidFill>
                <a:cs typeface="Times New Roman" pitchFamily="18" charset="0"/>
              </a:rPr>
              <a:t>Csilla</a:t>
            </a:r>
            <a:r>
              <a:rPr lang="en-US" sz="2000" dirty="0">
                <a:solidFill>
                  <a:srgbClr val="09422E"/>
                </a:solidFill>
                <a:cs typeface="Times New Roman" pitchFamily="18" charset="0"/>
              </a:rPr>
              <a:t> KÁNAI 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Stipendium H., SCYP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institutional</a:t>
            </a:r>
            <a:r>
              <a:rPr lang="en-US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c</a:t>
            </a:r>
            <a:r>
              <a:rPr lang="en-US" sz="2000" dirty="0" err="1">
                <a:solidFill>
                  <a:srgbClr val="09422E"/>
                </a:solidFill>
                <a:cs typeface="Times New Roman" pitchFamily="18" charset="0"/>
              </a:rPr>
              <a:t>oordinator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Kanai.csilla@uni-mate.hu</a:t>
            </a:r>
            <a:endParaRPr lang="en-US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endParaRPr lang="en-US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en-US" sz="18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85" y="5018886"/>
            <a:ext cx="768433" cy="11350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633EB75-2C68-482D-A9B4-4B0B40432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07" y="1805031"/>
            <a:ext cx="784809" cy="1172307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755576" y="345014"/>
            <a:ext cx="805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NON-ACADEMIC ADMINISTRATION: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Who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contact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?</a:t>
            </a:r>
          </a:p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International Centre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6E391563-0C4F-499B-B6A1-3D37A9E45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907" y="3500962"/>
            <a:ext cx="789749" cy="10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90770778-21F1-4FCC-874E-C98EF27A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228600" y="1394119"/>
            <a:ext cx="8961313" cy="5420978"/>
          </a:xfrm>
        </p:spPr>
        <p:txBody>
          <a:bodyPr/>
          <a:lstStyle/>
          <a:p>
            <a:pPr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2400" b="1" dirty="0">
                <a:solidFill>
                  <a:srgbClr val="09422E"/>
                </a:solidFill>
                <a:cs typeface="Times New Roman" pitchFamily="18" charset="0"/>
              </a:rPr>
              <a:t>Buda Campus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Orsolya NAGY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  <a:hlinkClick r:id="rId3"/>
              </a:rPr>
              <a:t>nagy.orsolya@uni-mate.hu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							</a:t>
            </a:r>
          </a:p>
          <a:p>
            <a:pPr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  <a:r>
              <a:rPr lang="hu-HU" sz="2000" b="1" dirty="0">
                <a:solidFill>
                  <a:srgbClr val="09422E"/>
                </a:solidFill>
                <a:cs typeface="Times New Roman" pitchFamily="18" charset="0"/>
              </a:rPr>
              <a:t>Kaposvár Campus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Haán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 László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International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Haan.laszlo@uni-mate.hu</a:t>
            </a:r>
            <a:endParaRPr lang="hu-HU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b="1" dirty="0">
                <a:solidFill>
                  <a:srgbClr val="09422E"/>
                </a:solidFill>
                <a:cs typeface="Times New Roman" pitchFamily="18" charset="0"/>
              </a:rPr>
              <a:t>Keszthely (</a:t>
            </a:r>
            <a:r>
              <a:rPr lang="hu-HU" sz="2000" b="1" dirty="0" err="1">
                <a:solidFill>
                  <a:srgbClr val="09422E"/>
                </a:solidFill>
                <a:cs typeface="Times New Roman" pitchFamily="18" charset="0"/>
              </a:rPr>
              <a:t>Festetich</a:t>
            </a:r>
            <a:r>
              <a:rPr lang="hu-HU" sz="2000" b="1" dirty="0">
                <a:solidFill>
                  <a:srgbClr val="09422E"/>
                </a:solidFill>
                <a:cs typeface="Times New Roman" pitchFamily="18" charset="0"/>
              </a:rPr>
              <a:t> Campus)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Adrienn Soós</a:t>
            </a: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International </a:t>
            </a:r>
            <a:r>
              <a:rPr lang="hu-HU" sz="20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  <a:hlinkClick r:id="rId4"/>
              </a:rPr>
              <a:t>soos.adrienn@uni-mate.hu</a:t>
            </a:r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endParaRPr lang="en-US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en-US" sz="18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755576" y="345014"/>
            <a:ext cx="805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NON-ACADEMIC ADMINISTRATION: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Who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contact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?</a:t>
            </a:r>
          </a:p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International Centre</a:t>
            </a:r>
          </a:p>
        </p:txBody>
      </p:sp>
    </p:spTree>
    <p:extLst>
      <p:ext uri="{BB962C8B-B14F-4D97-AF65-F5344CB8AC3E}">
        <p14:creationId xmlns:p14="http://schemas.microsoft.com/office/powerpoint/2010/main" val="26481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0EEE5C10-352D-4E51-B074-8E4FC5C3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1137892" y="471109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9422E"/>
                </a:solidFill>
                <a:latin typeface="+mn-lt"/>
              </a:rPr>
              <a:t>KEY SOURCES OF INFORMATION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A37D9474-9F1E-49F8-941B-E98D95DA5A6D}"/>
              </a:ext>
            </a:extLst>
          </p:cNvPr>
          <p:cNvSpPr txBox="1">
            <a:spLocks/>
          </p:cNvSpPr>
          <p:nvPr/>
        </p:nvSpPr>
        <p:spPr bwMode="auto">
          <a:xfrm>
            <a:off x="1066800" y="1269968"/>
            <a:ext cx="777748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tx1"/>
                </a:solidFill>
              </a:rPr>
              <a:t>HOMEPAGES: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hlinkClick r:id="rId3"/>
              </a:rPr>
              <a:t>https://uni-mate.hu/en</a:t>
            </a:r>
            <a:r>
              <a:rPr lang="hu-HU" dirty="0">
                <a:solidFill>
                  <a:schemeClr val="tx1"/>
                </a:solidFill>
              </a:rPr>
              <a:t> and</a:t>
            </a:r>
          </a:p>
          <a:p>
            <a:pPr algn="l"/>
            <a:r>
              <a:rPr lang="hu-HU" dirty="0">
                <a:solidFill>
                  <a:schemeClr val="tx1"/>
                </a:solidFill>
                <a:hlinkClick r:id="rId4"/>
              </a:rPr>
              <a:t>https://doktori.hu/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lang="hu-HU" b="1" dirty="0">
                <a:solidFill>
                  <a:schemeClr val="tx1"/>
                </a:solidFill>
              </a:rPr>
              <a:t>FACEBOOK: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join</a:t>
            </a:r>
            <a:r>
              <a:rPr lang="hu-HU" dirty="0">
                <a:solidFill>
                  <a:schemeClr val="tx1"/>
                </a:solidFill>
              </a:rPr>
              <a:t> „International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at</a:t>
            </a:r>
            <a:r>
              <a:rPr lang="hu-HU" dirty="0">
                <a:solidFill>
                  <a:schemeClr val="tx1"/>
                </a:solidFill>
              </a:rPr>
              <a:t> MATE (</a:t>
            </a:r>
            <a:r>
              <a:rPr lang="hu-HU" dirty="0" err="1">
                <a:solidFill>
                  <a:schemeClr val="tx1"/>
                </a:solidFill>
              </a:rPr>
              <a:t>former</a:t>
            </a:r>
            <a:r>
              <a:rPr lang="hu-HU" dirty="0">
                <a:solidFill>
                  <a:schemeClr val="tx1"/>
                </a:solidFill>
              </a:rPr>
              <a:t> SZIU)” and „International PhD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  MATE (</a:t>
            </a:r>
            <a:r>
              <a:rPr lang="hu-HU" dirty="0" err="1">
                <a:solidFill>
                  <a:schemeClr val="tx1"/>
                </a:solidFill>
              </a:rPr>
              <a:t>former</a:t>
            </a:r>
            <a:r>
              <a:rPr lang="hu-HU" dirty="0">
                <a:solidFill>
                  <a:schemeClr val="tx1"/>
                </a:solidFill>
              </a:rPr>
              <a:t> SZIU)” </a:t>
            </a:r>
            <a:r>
              <a:rPr lang="hu-HU" dirty="0" err="1">
                <a:solidFill>
                  <a:schemeClr val="tx1"/>
                </a:solidFill>
              </a:rPr>
              <a:t>groups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lang="hu-HU" b="1" dirty="0">
                <a:solidFill>
                  <a:schemeClr val="tx1"/>
                </a:solidFill>
              </a:rPr>
              <a:t>SH/SCYP </a:t>
            </a:r>
            <a:r>
              <a:rPr lang="hu-HU" b="1" dirty="0" err="1">
                <a:solidFill>
                  <a:schemeClr val="tx1"/>
                </a:solidFill>
              </a:rPr>
              <a:t>contracts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for</a:t>
            </a:r>
            <a:r>
              <a:rPr lang="hu-HU" b="1" dirty="0">
                <a:solidFill>
                  <a:schemeClr val="tx1"/>
                </a:solidFill>
              </a:rPr>
              <a:t> SH/SCYP </a:t>
            </a:r>
            <a:r>
              <a:rPr lang="hu-HU" b="1" dirty="0" err="1">
                <a:solidFill>
                  <a:schemeClr val="tx1"/>
                </a:solidFill>
              </a:rPr>
              <a:t>scholarship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holders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max</a:t>
            </a:r>
            <a:r>
              <a:rPr lang="hu-HU" dirty="0">
                <a:solidFill>
                  <a:schemeClr val="tx1"/>
                </a:solidFill>
              </a:rPr>
              <a:t>. 2 </a:t>
            </a:r>
            <a:r>
              <a:rPr lang="hu-HU" dirty="0" err="1">
                <a:solidFill>
                  <a:schemeClr val="tx1"/>
                </a:solidFill>
              </a:rPr>
              <a:t>passive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semesters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lang="hu-HU" b="1" dirty="0" err="1">
                <a:solidFill>
                  <a:schemeClr val="tx1"/>
                </a:solidFill>
              </a:rPr>
              <a:t>Rules</a:t>
            </a:r>
            <a:r>
              <a:rPr lang="hu-HU" b="1" dirty="0">
                <a:solidFill>
                  <a:schemeClr val="tx1"/>
                </a:solidFill>
              </a:rPr>
              <a:t> and </a:t>
            </a:r>
            <a:r>
              <a:rPr lang="hu-HU" b="1" dirty="0" err="1">
                <a:solidFill>
                  <a:schemeClr val="tx1"/>
                </a:solidFill>
              </a:rPr>
              <a:t>procedures</a:t>
            </a:r>
            <a:r>
              <a:rPr lang="hu-HU" b="1" dirty="0">
                <a:solidFill>
                  <a:schemeClr val="tx1"/>
                </a:solidFill>
              </a:rPr>
              <a:t>: </a:t>
            </a:r>
            <a:r>
              <a:rPr lang="hu-HU" b="1" dirty="0" err="1">
                <a:solidFill>
                  <a:schemeClr val="tx1"/>
                </a:solidFill>
              </a:rPr>
              <a:t>Doctoral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Rules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at</a:t>
            </a:r>
            <a:r>
              <a:rPr lang="hu-HU" b="1" dirty="0">
                <a:solidFill>
                  <a:schemeClr val="tx1"/>
                </a:solidFill>
              </a:rPr>
              <a:t> MATE (</a:t>
            </a:r>
            <a:r>
              <a:rPr lang="hu-HU" b="1" dirty="0">
                <a:solidFill>
                  <a:schemeClr val="tx1"/>
                </a:solidFill>
                <a:hlinkClick r:id="rId5"/>
              </a:rPr>
              <a:t>https://archive.uni-mate.hu/en/phd/regulations</a:t>
            </a:r>
            <a:r>
              <a:rPr lang="hu-HU" b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lang="hu-HU" b="1" dirty="0" err="1">
                <a:solidFill>
                  <a:schemeClr val="tx1"/>
                </a:solidFill>
              </a:rPr>
              <a:t>Official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Hungarian</a:t>
            </a:r>
            <a:r>
              <a:rPr lang="hu-HU" b="1" dirty="0">
                <a:solidFill>
                  <a:schemeClr val="tx1"/>
                </a:solidFill>
              </a:rPr>
              <a:t> site of </a:t>
            </a:r>
            <a:r>
              <a:rPr lang="hu-HU" b="1" dirty="0" err="1">
                <a:solidFill>
                  <a:schemeClr val="tx1"/>
                </a:solidFill>
              </a:rPr>
              <a:t>scientific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publications</a:t>
            </a:r>
            <a:r>
              <a:rPr lang="hu-HU" b="1" dirty="0">
                <a:solidFill>
                  <a:schemeClr val="tx1"/>
                </a:solidFill>
              </a:rPr>
              <a:t>: MTMT </a:t>
            </a:r>
            <a:r>
              <a:rPr lang="hu-HU" dirty="0" err="1">
                <a:solidFill>
                  <a:schemeClr val="tx1"/>
                </a:solidFill>
              </a:rPr>
              <a:t>Registration</a:t>
            </a:r>
            <a:r>
              <a:rPr lang="hu-HU" dirty="0">
                <a:solidFill>
                  <a:schemeClr val="tx1"/>
                </a:solidFill>
              </a:rPr>
              <a:t> is </a:t>
            </a:r>
            <a:r>
              <a:rPr lang="hu-HU" dirty="0" err="1">
                <a:solidFill>
                  <a:schemeClr val="tx1"/>
                </a:solidFill>
              </a:rPr>
              <a:t>compulsory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PhD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dirty="0" err="1">
                <a:solidFill>
                  <a:schemeClr val="tx1"/>
                </a:solidFill>
              </a:rPr>
              <a:t>Info</a:t>
            </a:r>
            <a:r>
              <a:rPr lang="hu-HU" dirty="0">
                <a:solidFill>
                  <a:schemeClr val="tx1"/>
                </a:solidFill>
              </a:rPr>
              <a:t>: MATE </a:t>
            </a:r>
            <a:r>
              <a:rPr lang="hu-HU" dirty="0" err="1">
                <a:solidFill>
                  <a:schemeClr val="tx1"/>
                </a:solidFill>
              </a:rPr>
              <a:t>libraries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or</a:t>
            </a:r>
            <a:r>
              <a:rPr lang="hu-HU" dirty="0">
                <a:solidFill>
                  <a:schemeClr val="tx1"/>
                </a:solidFill>
              </a:rPr>
              <a:t> molnar.szilvia@uni.mate.hu</a:t>
            </a:r>
          </a:p>
        </p:txBody>
      </p:sp>
    </p:spTree>
    <p:extLst>
      <p:ext uri="{BB962C8B-B14F-4D97-AF65-F5344CB8AC3E}">
        <p14:creationId xmlns:p14="http://schemas.microsoft.com/office/powerpoint/2010/main" val="38467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DA07F0EE-81A2-4480-A662-DEE88C47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D06820B-5774-4279-B013-3468020CB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95532" y="326093"/>
            <a:ext cx="82296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PhD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n-US" sz="3200" b="1" dirty="0">
              <a:solidFill>
                <a:srgbClr val="09422E"/>
              </a:solidFill>
            </a:endParaRPr>
          </a:p>
        </p:txBody>
      </p:sp>
      <p:graphicFrame>
        <p:nvGraphicFramePr>
          <p:cNvPr id="2" name="Táblázat 4">
            <a:extLst>
              <a:ext uri="{FF2B5EF4-FFF2-40B4-BE49-F238E27FC236}">
                <a16:creationId xmlns:a16="http://schemas.microsoft.com/office/drawing/2014/main" id="{B8FD2D80-98E9-4F85-B8D5-0DDF4813C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99832"/>
              </p:ext>
            </p:extLst>
          </p:nvPr>
        </p:nvGraphicFramePr>
        <p:xfrm>
          <a:off x="1348493" y="1518131"/>
          <a:ext cx="7263696" cy="45555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1848">
                  <a:extLst>
                    <a:ext uri="{9D8B030D-6E8A-4147-A177-3AD203B41FA5}">
                      <a16:colId xmlns:a16="http://schemas.microsoft.com/office/drawing/2014/main" val="1359325035"/>
                    </a:ext>
                  </a:extLst>
                </a:gridCol>
                <a:gridCol w="3631848">
                  <a:extLst>
                    <a:ext uri="{9D8B030D-6E8A-4147-A177-3AD203B41FA5}">
                      <a16:colId xmlns:a16="http://schemas.microsoft.com/office/drawing/2014/main" val="1899317529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research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Courses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Literature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review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Research, 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research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plan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min. 90-120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hu-HU" sz="1600" b="1" dirty="0" err="1">
                          <a:solidFill>
                            <a:schemeClr val="tx1"/>
                          </a:solidFill>
                        </a:rPr>
                        <a:t>depending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 DS)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6704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4712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Mid-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term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via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Neptun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79605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Research and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dissertation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Research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Publications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min. 120-150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40736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89226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certificate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– 240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absolutorium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94584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Defence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6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6843B7D0-778B-4ED6-80BF-9A98495B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79561" y="644173"/>
            <a:ext cx="8229600" cy="8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15E4E11E-F9C4-4279-9440-901B472A93BF}"/>
              </a:ext>
            </a:extLst>
          </p:cNvPr>
          <p:cNvSpPr txBox="1">
            <a:spLocks/>
          </p:cNvSpPr>
          <p:nvPr/>
        </p:nvSpPr>
        <p:spPr bwMode="auto">
          <a:xfrm>
            <a:off x="1429823" y="1697353"/>
            <a:ext cx="7351153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41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500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theor</a:t>
            </a:r>
            <a:r>
              <a:rPr lang="hu-HU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tical exam part” </a:t>
            </a:r>
          </a:p>
          <a:p>
            <a:pPr algn="l"/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subjects, defined for the students </a:t>
            </a:r>
            <a:b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3500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hu-HU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list of courses)</a:t>
            </a:r>
          </a:p>
          <a:p>
            <a:pPr algn="l"/>
            <a:endParaRPr lang="en-US" sz="3500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„thesis related part”</a:t>
            </a:r>
          </a:p>
          <a:p>
            <a:pPr algn="l"/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</a:t>
            </a:r>
            <a:r>
              <a:rPr lang="hu-HU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to report on the progress of literature review,  and project planning and initial 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294222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C92ADEE7-4ECA-4F93-BE59-A3EB772A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710864" y="692696"/>
            <a:ext cx="8229600" cy="8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CCA800D3-428D-4D8E-8D94-0B2D13385838}"/>
              </a:ext>
            </a:extLst>
          </p:cNvPr>
          <p:cNvSpPr txBox="1">
            <a:spLocks/>
          </p:cNvSpPr>
          <p:nvPr/>
        </p:nvSpPr>
        <p:spPr bwMode="auto">
          <a:xfrm>
            <a:off x="1295400" y="1826488"/>
            <a:ext cx="7776508" cy="47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Registration required</a:t>
            </a:r>
            <a:r>
              <a:rPr lang="hu-H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(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via</a:t>
            </a:r>
            <a:r>
              <a:rPr lang="hu-H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Neptun</a:t>
            </a:r>
            <a:r>
              <a:rPr lang="hu-H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Supervisor</a:t>
            </a:r>
            <a:r>
              <a:rPr lang="hu-H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’s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recommendation necessary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It is a public event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Exam Committee: </a:t>
            </a:r>
            <a:r>
              <a:rPr lang="hu-H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m</a:t>
            </a:r>
            <a:r>
              <a:rPr lang="en-US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inimum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3 members</a:t>
            </a:r>
            <a:endParaRPr lang="hu-HU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The 2 parts are evaluated individually 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Evaluation: passed / fail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Descriptive  assessment will be issued on the spot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Both parts have to be successful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The theoretical part can be re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sit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once. If the thesis part fails the program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is terminated.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422E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422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83590"/>
      </p:ext>
    </p:extLst>
  </p:cSld>
  <p:clrMapOvr>
    <a:masterClrMapping/>
  </p:clrMapOvr>
</p:sld>
</file>

<file path=ppt/theme/theme1.xml><?xml version="1.0" encoding="utf-8"?>
<a:theme xmlns:a="http://schemas.openxmlformats.org/drawingml/2006/main" name="SZIE_Presentation_altalan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6541</TotalTime>
  <Words>949</Words>
  <Application>Microsoft Office PowerPoint</Application>
  <PresentationFormat>Diavetítés a képernyőre (4:3 oldalarány)</PresentationFormat>
  <Paragraphs>148</Paragraphs>
  <Slides>12</Slides>
  <Notes>0</Notes>
  <HiddenSlides>10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times new roman,serif</vt:lpstr>
      <vt:lpstr>Wingdings</vt:lpstr>
      <vt:lpstr>SZIE_Presentation_altalanos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Tassy Zsuzsanna</cp:lastModifiedBy>
  <cp:revision>433</cp:revision>
  <cp:lastPrinted>2018-09-19T10:29:57Z</cp:lastPrinted>
  <dcterms:created xsi:type="dcterms:W3CDTF">2012-02-23T08:50:24Z</dcterms:created>
  <dcterms:modified xsi:type="dcterms:W3CDTF">2021-11-25T15:21:26Z</dcterms:modified>
</cp:coreProperties>
</file>